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71" r:id="rId2"/>
  </p:sldMasterIdLst>
  <p:notesMasterIdLst>
    <p:notesMasterId r:id="rId66"/>
  </p:notesMasterIdLst>
  <p:sldIdLst>
    <p:sldId id="256" r:id="rId3"/>
    <p:sldId id="272" r:id="rId4"/>
    <p:sldId id="541" r:id="rId5"/>
    <p:sldId id="542" r:id="rId6"/>
    <p:sldId id="543" r:id="rId7"/>
    <p:sldId id="607" r:id="rId8"/>
    <p:sldId id="545" r:id="rId9"/>
    <p:sldId id="546" r:id="rId10"/>
    <p:sldId id="608" r:id="rId11"/>
    <p:sldId id="609" r:id="rId12"/>
    <p:sldId id="610" r:id="rId13"/>
    <p:sldId id="611" r:id="rId14"/>
    <p:sldId id="612" r:id="rId15"/>
    <p:sldId id="613" r:id="rId16"/>
    <p:sldId id="614" r:id="rId17"/>
    <p:sldId id="615" r:id="rId18"/>
    <p:sldId id="616" r:id="rId19"/>
    <p:sldId id="617" r:id="rId20"/>
    <p:sldId id="618" r:id="rId21"/>
    <p:sldId id="619" r:id="rId22"/>
    <p:sldId id="620" r:id="rId23"/>
    <p:sldId id="621" r:id="rId24"/>
    <p:sldId id="622" r:id="rId25"/>
    <p:sldId id="623" r:id="rId26"/>
    <p:sldId id="624" r:id="rId27"/>
    <p:sldId id="625" r:id="rId28"/>
    <p:sldId id="626" r:id="rId29"/>
    <p:sldId id="627" r:id="rId30"/>
    <p:sldId id="628" r:id="rId31"/>
    <p:sldId id="629" r:id="rId32"/>
    <p:sldId id="630" r:id="rId33"/>
    <p:sldId id="631" r:id="rId34"/>
    <p:sldId id="573" r:id="rId35"/>
    <p:sldId id="633" r:id="rId36"/>
    <p:sldId id="548" r:id="rId37"/>
    <p:sldId id="549" r:id="rId38"/>
    <p:sldId id="566" r:id="rId39"/>
    <p:sldId id="574" r:id="rId40"/>
    <p:sldId id="575" r:id="rId41"/>
    <p:sldId id="576" r:id="rId42"/>
    <p:sldId id="577" r:id="rId43"/>
    <p:sldId id="634" r:id="rId44"/>
    <p:sldId id="578" r:id="rId45"/>
    <p:sldId id="579" r:id="rId46"/>
    <p:sldId id="580" r:id="rId47"/>
    <p:sldId id="581" r:id="rId48"/>
    <p:sldId id="582" r:id="rId49"/>
    <p:sldId id="583" r:id="rId50"/>
    <p:sldId id="584" r:id="rId51"/>
    <p:sldId id="585" r:id="rId52"/>
    <p:sldId id="586" r:id="rId53"/>
    <p:sldId id="587" r:id="rId54"/>
    <p:sldId id="635" r:id="rId55"/>
    <p:sldId id="588" r:id="rId56"/>
    <p:sldId id="589" r:id="rId57"/>
    <p:sldId id="590" r:id="rId58"/>
    <p:sldId id="591" r:id="rId59"/>
    <p:sldId id="592" r:id="rId60"/>
    <p:sldId id="593" r:id="rId61"/>
    <p:sldId id="594" r:id="rId62"/>
    <p:sldId id="595" r:id="rId63"/>
    <p:sldId id="300" r:id="rId64"/>
    <p:sldId id="435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FFCC"/>
    <a:srgbClr val="E1EC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103" d="100"/>
          <a:sy n="103" d="100"/>
        </p:scale>
        <p:origin x="163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C1B406-8E6C-DBC8-D64C-34BB851769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67" y="990600"/>
            <a:ext cx="6182865" cy="241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E141CC-543B-B337-82D1-F6A6F9CD907D}"/>
              </a:ext>
            </a:extLst>
          </p:cNvPr>
          <p:cNvSpPr/>
          <p:nvPr userDrawn="1"/>
        </p:nvSpPr>
        <p:spPr>
          <a:xfrm>
            <a:off x="2" y="1282709"/>
            <a:ext cx="8248648" cy="229197"/>
          </a:xfrm>
          <a:prstGeom prst="rect">
            <a:avLst/>
          </a:prstGeom>
          <a:solidFill>
            <a:srgbClr val="FEE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64B13D-9158-547C-2A12-C52CE8CCDF5F}"/>
              </a:ext>
            </a:extLst>
          </p:cNvPr>
          <p:cNvSpPr/>
          <p:nvPr userDrawn="1"/>
        </p:nvSpPr>
        <p:spPr>
          <a:xfrm>
            <a:off x="7372350" y="1281596"/>
            <a:ext cx="1776412" cy="230310"/>
          </a:xfrm>
          <a:prstGeom prst="rect">
            <a:avLst/>
          </a:prstGeom>
          <a:solidFill>
            <a:srgbClr val="A5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687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642991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95933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76540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589719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35410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795873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44382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903442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95114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36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142434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5131F8-00A5-A760-B67B-E28A17C17B5B}"/>
              </a:ext>
            </a:extLst>
          </p:cNvPr>
          <p:cNvSpPr/>
          <p:nvPr userDrawn="1"/>
        </p:nvSpPr>
        <p:spPr>
          <a:xfrm>
            <a:off x="2" y="1282709"/>
            <a:ext cx="8248648" cy="229197"/>
          </a:xfrm>
          <a:prstGeom prst="rect">
            <a:avLst/>
          </a:prstGeom>
          <a:solidFill>
            <a:srgbClr val="A5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ED9C25-0AF6-6813-02F2-F163049844D6}"/>
              </a:ext>
            </a:extLst>
          </p:cNvPr>
          <p:cNvSpPr/>
          <p:nvPr userDrawn="1"/>
        </p:nvSpPr>
        <p:spPr>
          <a:xfrm>
            <a:off x="7372350" y="1281596"/>
            <a:ext cx="1776412" cy="230310"/>
          </a:xfrm>
          <a:prstGeom prst="rect">
            <a:avLst/>
          </a:prstGeom>
          <a:solidFill>
            <a:srgbClr val="FEE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8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1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r>
              <a:rPr lang="ko-KR" altLang="en-US"/>
              <a:t>장 강화학습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5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11087-5D32-3A22-A930-78C14096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OpenAI</a:t>
            </a:r>
            <a:r>
              <a:rPr lang="en-US" altLang="ko-KR" dirty="0"/>
              <a:t> </a:t>
            </a:r>
            <a:r>
              <a:rPr lang="ko-KR" altLang="en-US" dirty="0"/>
              <a:t>재단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ADF658-9D55-ACEF-4080-13BB374B3EF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OpenAI</a:t>
            </a:r>
            <a:r>
              <a:rPr lang="en-US" altLang="ko-KR" dirty="0"/>
              <a:t> </a:t>
            </a:r>
            <a:r>
              <a:rPr lang="ko-KR" altLang="en-US" dirty="0"/>
              <a:t>재단은 인공지능을 위한 여러 가지 프로젝트를 진행하는 비영리 재단이다</a:t>
            </a:r>
            <a:r>
              <a:rPr lang="en-US" altLang="ko-KR" dirty="0"/>
              <a:t>. </a:t>
            </a:r>
            <a:r>
              <a:rPr lang="en-US" altLang="ko-KR" dirty="0" err="1"/>
              <a:t>OpenAI</a:t>
            </a:r>
            <a:r>
              <a:rPr lang="en-US" altLang="ko-KR" dirty="0"/>
              <a:t> </a:t>
            </a:r>
            <a:r>
              <a:rPr lang="ko-KR" altLang="en-US" dirty="0"/>
              <a:t>재단은 초거대 </a:t>
            </a:r>
            <a:r>
              <a:rPr lang="en-US" altLang="ko-KR" dirty="0"/>
              <a:t>AI</a:t>
            </a:r>
            <a:r>
              <a:rPr lang="ko-KR" altLang="en-US" dirty="0"/>
              <a:t>인 </a:t>
            </a:r>
            <a:r>
              <a:rPr lang="en-US" altLang="ko-KR" dirty="0"/>
              <a:t>GPT-3</a:t>
            </a:r>
            <a:r>
              <a:rPr lang="ko-KR" altLang="en-US" dirty="0"/>
              <a:t>를 만들어서 여러 가지 서비스를 하고 있다</a:t>
            </a:r>
            <a:r>
              <a:rPr lang="en-US" altLang="ko-KR" dirty="0"/>
              <a:t>. </a:t>
            </a:r>
            <a:r>
              <a:rPr lang="ko-KR" altLang="en-US" dirty="0"/>
              <a:t>키워드를 주면 키워드로 이미지를 생성하는 </a:t>
            </a:r>
            <a:r>
              <a:rPr lang="en-US" altLang="ko-KR" dirty="0"/>
              <a:t>DALL-E</a:t>
            </a:r>
            <a:r>
              <a:rPr lang="ko-KR" altLang="en-US" dirty="0"/>
              <a:t>도 유명하다</a:t>
            </a:r>
            <a:r>
              <a:rPr lang="en-US" altLang="ko-KR" dirty="0"/>
              <a:t>. </a:t>
            </a:r>
            <a:r>
              <a:rPr lang="en-US" altLang="ko-KR" dirty="0" err="1"/>
              <a:t>OpenAI</a:t>
            </a:r>
            <a:r>
              <a:rPr lang="ko-KR" altLang="en-US" dirty="0"/>
              <a:t>의 여러 서비스 중에서 강화학습을 위한 </a:t>
            </a:r>
            <a:r>
              <a:rPr lang="en-US" altLang="ko-KR" dirty="0"/>
              <a:t>Gym </a:t>
            </a:r>
            <a:r>
              <a:rPr lang="ko-KR" altLang="en-US" dirty="0"/>
              <a:t>라이브러리</a:t>
            </a:r>
            <a:r>
              <a:rPr lang="en-US" altLang="ko-KR" dirty="0"/>
              <a:t>(https://gym.openai.com/)</a:t>
            </a:r>
            <a:r>
              <a:rPr lang="ko-KR" altLang="en-US" dirty="0"/>
              <a:t>가 있다</a:t>
            </a:r>
            <a:r>
              <a:rPr lang="en-US" altLang="ko-KR" dirty="0"/>
              <a:t>. Gym</a:t>
            </a:r>
            <a:r>
              <a:rPr lang="ko-KR" altLang="en-US" dirty="0"/>
              <a:t>은 강화학습 알고리즘을 개발하고 비교하기 위한 </a:t>
            </a:r>
            <a:r>
              <a:rPr lang="ko-KR" altLang="en-US" dirty="0" err="1"/>
              <a:t>툴킷이다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8075F5-ED71-F3D5-1EF1-CEEDD52C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767" y="3237220"/>
            <a:ext cx="4001586" cy="339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35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6887B-0C33-D4E2-AC47-9C774168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얼음 호수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8059CF-E5CE-C6F9-8C41-D50E86536C9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얼음 호수</a:t>
            </a:r>
            <a:r>
              <a:rPr lang="en-US" altLang="ko-KR" dirty="0"/>
              <a:t>(frozen lake) </a:t>
            </a:r>
            <a:r>
              <a:rPr lang="ko-KR" altLang="en-US" dirty="0"/>
              <a:t>문제를 가지고 강화 학습을 설명하고자 한다</a:t>
            </a:r>
            <a:r>
              <a:rPr lang="en-US" altLang="ko-KR" dirty="0"/>
              <a:t>. </a:t>
            </a:r>
            <a:r>
              <a:rPr lang="ko-KR" altLang="en-US" dirty="0"/>
              <a:t>얼음 호수 문제는 </a:t>
            </a:r>
            <a:r>
              <a:rPr lang="en-US" altLang="ko-KR" dirty="0"/>
              <a:t>Open-AI </a:t>
            </a:r>
            <a:r>
              <a:rPr lang="ko-KR" altLang="en-US" dirty="0"/>
              <a:t>프레임워크에도 포함되어 있어서 </a:t>
            </a:r>
            <a:r>
              <a:rPr lang="ko-KR" altLang="en-US" dirty="0" err="1"/>
              <a:t>파이썬으로</a:t>
            </a:r>
            <a:r>
              <a:rPr lang="ko-KR" altLang="en-US" dirty="0"/>
              <a:t> 프로그래밍하기도 편리하다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05BBB2-34A2-8978-4F1B-D633515D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52" y="2924944"/>
            <a:ext cx="6300192" cy="296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61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F144A-2197-9A45-80AC-54C11285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에이전트의 가능한 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7A375E-9ED6-EDA3-5CE7-E5B8033F2C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에이전트에는 </a:t>
            </a:r>
            <a:r>
              <a:rPr lang="en-US" altLang="ko-KR" dirty="0"/>
              <a:t>4</a:t>
            </a:r>
            <a:r>
              <a:rPr lang="ko-KR" altLang="en-US" dirty="0"/>
              <a:t>가지의 가능한 액션</a:t>
            </a:r>
            <a:r>
              <a:rPr lang="en-US" altLang="ko-KR" dirty="0"/>
              <a:t>(UP, DOWN, LEFT, RIGHT)</a:t>
            </a:r>
            <a:r>
              <a:rPr lang="ko-KR" altLang="en-US" dirty="0"/>
              <a:t>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3EF841-D832-5D75-AB2E-7C23D7645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348880"/>
            <a:ext cx="3528392" cy="31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4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2D8A0-22B5-B4D7-2265-B473C8D8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얼음 호수 게임 버전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782AF7-D63A-CD1A-2F66-F8482EC14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977" y="1546354"/>
            <a:ext cx="8153400" cy="376529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import gym				# (1)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env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gym.make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("FrozenLake-v1",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render_mode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='human',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is_slippery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=False) # (2)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print(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env.observation_space.n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)		# (3)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print(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env.action_space.n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env.reset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				# (4)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n=30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env.render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				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for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in range(n):			# (5)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action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env.action_space.sample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 	# (6)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state, reward, done, truncated, info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env.step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(action)  # (7)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print(f"({action}, {state}, {reward})", end="-&gt;")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env.render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				# (8)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if done: break			# (9)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env.close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52B1DB45-F965-41F3-68A9-C85039DE3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977" y="5517232"/>
            <a:ext cx="8153400" cy="812963"/>
          </a:xfrm>
          <a:prstGeom prst="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16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4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(2, 1, 0.0)-&gt;(0, 0, 0.0)-&gt;(2, 1, 0.0)-&gt;(1, 5, 0.0)-&gt;</a:t>
            </a:r>
          </a:p>
        </p:txBody>
      </p:sp>
    </p:spTree>
    <p:extLst>
      <p:ext uri="{BB962C8B-B14F-4D97-AF65-F5344CB8AC3E}">
        <p14:creationId xmlns:p14="http://schemas.microsoft.com/office/powerpoint/2010/main" val="313931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2D8A0-22B5-B4D7-2265-B473C8D8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얼음 호수 게임 버전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1FC3F6-AC2F-8EC6-E0FB-67B9FC34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8840"/>
            <a:ext cx="7380312" cy="201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80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DF25C-442D-C880-83B3-54A27F4D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상태와 액션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CFAA63-C0AB-09F5-F88E-5BB1873B841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87624" y="1913109"/>
            <a:ext cx="6484714" cy="2499478"/>
          </a:xfrm>
        </p:spPr>
      </p:pic>
    </p:spTree>
    <p:extLst>
      <p:ext uri="{BB962C8B-B14F-4D97-AF65-F5344CB8AC3E}">
        <p14:creationId xmlns:p14="http://schemas.microsoft.com/office/powerpoint/2010/main" val="4246760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1F9F2-9E63-F565-6620-41C1DA3D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 분석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E949AAA-E340-45B4-9F0F-C28198F175A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916832"/>
            <a:ext cx="8153400" cy="2337087"/>
          </a:xfrm>
        </p:spPr>
      </p:pic>
    </p:spTree>
    <p:extLst>
      <p:ext uri="{BB962C8B-B14F-4D97-AF65-F5344CB8AC3E}">
        <p14:creationId xmlns:p14="http://schemas.microsoft.com/office/powerpoint/2010/main" val="203713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3A779-44D5-DB55-A209-0372D6B1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Q-</a:t>
            </a:r>
            <a:r>
              <a:rPr lang="ko-KR" altLang="en-US" dirty="0"/>
              <a:t>학습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0F1608-338D-AB13-8A29-2B925425FA2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 게임은 아주 간단해 보이지만</a:t>
            </a:r>
            <a:r>
              <a:rPr lang="en-US" altLang="ko-KR" dirty="0"/>
              <a:t>, </a:t>
            </a:r>
            <a:r>
              <a:rPr lang="ko-KR" altLang="en-US" dirty="0"/>
              <a:t>아무것도 모르는 에이전트 입장에서는 결코 만만한 문제가 아니다</a:t>
            </a:r>
            <a:r>
              <a:rPr lang="en-US" altLang="ko-KR" dirty="0"/>
              <a:t>. </a:t>
            </a:r>
            <a:r>
              <a:rPr lang="ko-KR" altLang="en-US" dirty="0"/>
              <a:t>우리는 전체 게임 보드를 볼 수 있지만</a:t>
            </a:r>
            <a:r>
              <a:rPr lang="en-US" altLang="ko-KR" dirty="0"/>
              <a:t>, </a:t>
            </a:r>
            <a:r>
              <a:rPr lang="ko-KR" altLang="en-US" dirty="0"/>
              <a:t>에이전트는 현재 있는 장소밖에는 알지 못한다</a:t>
            </a:r>
            <a:r>
              <a:rPr lang="en-US" altLang="ko-KR" dirty="0"/>
              <a:t>. </a:t>
            </a:r>
            <a:r>
              <a:rPr lang="ko-KR" altLang="en-US" dirty="0"/>
              <a:t>에이전트는 어떤 행동을 해야만 다음 상태에 대하여 알 수 있다</a:t>
            </a:r>
            <a:r>
              <a:rPr lang="en-US" altLang="ko-KR" dirty="0"/>
              <a:t>. </a:t>
            </a:r>
            <a:r>
              <a:rPr lang="ko-KR" altLang="en-US" dirty="0"/>
              <a:t>현재 에이전트가 시작 상태인 </a:t>
            </a:r>
            <a:r>
              <a:rPr lang="en-US" altLang="ko-KR" dirty="0"/>
              <a:t>s0</a:t>
            </a:r>
            <a:r>
              <a:rPr lang="ko-KR" altLang="en-US" dirty="0"/>
              <a:t>에 서 있다고 가정하자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B2DFE0-99CE-27E7-1ED1-5B4A1573C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8" y="3212976"/>
            <a:ext cx="3469344" cy="26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41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A5E56-91B9-5640-A961-616E5C7A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프로그래밍</a:t>
            </a:r>
            <a:r>
              <a:rPr lang="en-US" altLang="ko-KR" dirty="0"/>
              <a:t>(dynamic programming)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E2B42-59A6-ED7B-D14F-AF1BA5F5392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에이전트가 액션을 하고 보상을 받았으면</a:t>
            </a:r>
            <a:r>
              <a:rPr lang="en-US" altLang="ko-KR" dirty="0"/>
              <a:t>, </a:t>
            </a:r>
            <a:r>
              <a:rPr lang="ko-KR" altLang="en-US" dirty="0"/>
              <a:t>이것을 기록으로 남겨서 다음번에 이용할 수 있도록 해야 하는 것이 좋을 것이다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전통적인 방법은 ‘동적 프로그래밍</a:t>
            </a:r>
            <a:r>
              <a:rPr lang="en-US" altLang="ko-KR" dirty="0"/>
              <a:t>(dynamic programming)’</a:t>
            </a:r>
            <a:r>
              <a:rPr lang="ko-KR" altLang="en-US" dirty="0"/>
              <a:t>이라고 불리는 방법으로</a:t>
            </a:r>
            <a:r>
              <a:rPr lang="en-US" altLang="ko-KR" dirty="0"/>
              <a:t>, </a:t>
            </a:r>
            <a:r>
              <a:rPr lang="ko-KR" altLang="en-US" dirty="0"/>
              <a:t>기본적으로 복잡한 문제를 ‘약간씩 겹치는 서브 </a:t>
            </a:r>
            <a:r>
              <a:rPr lang="ko-KR" altLang="en-US" dirty="0" err="1"/>
              <a:t>문제’들로</a:t>
            </a:r>
            <a:r>
              <a:rPr lang="ko-KR" altLang="en-US" dirty="0"/>
              <a:t> 분해하고 이들 서브 문제들의 결과를 테이블에 저장하는 방법이다</a:t>
            </a:r>
            <a:r>
              <a:rPr lang="en-US" altLang="ko-KR" dirty="0"/>
              <a:t>. </a:t>
            </a:r>
            <a:r>
              <a:rPr lang="ko-KR" altLang="en-US" dirty="0"/>
              <a:t>에이전트가 어떤 상태에서 특정한 행동을 하고 보상을 받을 때마다 테이블에 기록한다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에이전트가 시행착오를 거듭할수록 테이블은 점점 </a:t>
            </a:r>
            <a:r>
              <a:rPr lang="ko-KR" altLang="en-US" dirty="0" err="1"/>
              <a:t>정확해진다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80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A5E56-91B9-5640-A961-616E5C7A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Q-</a:t>
            </a:r>
            <a:r>
              <a:rPr lang="ko-KR" altLang="en-US" dirty="0"/>
              <a:t>테이블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01C012-1C18-2732-904B-E23D378F53B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916832"/>
            <a:ext cx="8153400" cy="2695170"/>
          </a:xfrm>
        </p:spPr>
      </p:pic>
    </p:spTree>
    <p:extLst>
      <p:ext uri="{BB962C8B-B14F-4D97-AF65-F5344CB8AC3E}">
        <p14:creationId xmlns:p14="http://schemas.microsoft.com/office/powerpoint/2010/main" val="419760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전통 </a:t>
            </a:r>
            <a:r>
              <a:rPr lang="en-US" altLang="ko-KR" dirty="0"/>
              <a:t>Q-</a:t>
            </a:r>
            <a:r>
              <a:rPr lang="ko-KR" altLang="en-US" dirty="0"/>
              <a:t>학습을 이해한다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심층 </a:t>
            </a:r>
            <a:r>
              <a:rPr lang="en-US" altLang="ko-KR" dirty="0"/>
              <a:t>Q-</a:t>
            </a:r>
            <a:r>
              <a:rPr lang="ko-KR" altLang="en-US" dirty="0"/>
              <a:t>학습 신경망을 이해한다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심층 </a:t>
            </a:r>
            <a:r>
              <a:rPr lang="en-US" altLang="ko-KR" dirty="0"/>
              <a:t>Q-</a:t>
            </a:r>
            <a:r>
              <a:rPr lang="ko-KR" altLang="en-US" dirty="0"/>
              <a:t>학습 신경망의 문제점</a:t>
            </a:r>
            <a:r>
              <a:rPr lang="en-US" altLang="ko-KR" dirty="0"/>
              <a:t>, </a:t>
            </a:r>
            <a:r>
              <a:rPr lang="ko-KR" altLang="en-US" dirty="0"/>
              <a:t>타겟 신경망을 알아본다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D34A1-24BD-8A9A-5D68-7F4B4477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74DF9-38A2-299F-A344-76EBF5F11A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Q </a:t>
            </a:r>
            <a:r>
              <a:rPr lang="ko-KR" altLang="en-US" dirty="0"/>
              <a:t>값은 근본적으로 보상에서 출발한다</a:t>
            </a:r>
            <a:r>
              <a:rPr lang="en-US" altLang="ko-KR" dirty="0"/>
              <a:t>. </a:t>
            </a:r>
            <a:r>
              <a:rPr lang="ko-KR" altLang="en-US" dirty="0"/>
              <a:t>따라서 에이전트가 한 번이라도 우연히 목표 상태로 가야만이 보상이 시작되고 </a:t>
            </a:r>
            <a:r>
              <a:rPr lang="en-US" altLang="ko-KR" dirty="0"/>
              <a:t>Q-</a:t>
            </a:r>
            <a:r>
              <a:rPr lang="ko-KR" altLang="en-US" dirty="0"/>
              <a:t>테이블이 채워지기 시작한다</a:t>
            </a:r>
            <a:r>
              <a:rPr lang="en-US" altLang="ko-KR" dirty="0"/>
              <a:t>. </a:t>
            </a:r>
            <a:r>
              <a:rPr lang="ko-KR" altLang="en-US" dirty="0"/>
              <a:t>그전까지는 모든 값은 </a:t>
            </a:r>
            <a:r>
              <a:rPr lang="en-US" altLang="ko-KR" dirty="0"/>
              <a:t>0</a:t>
            </a:r>
            <a:r>
              <a:rPr lang="ko-KR" altLang="en-US" dirty="0"/>
              <a:t>일 것이다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얼음 호수 문제에서 보상은 어떻게 주어질까</a:t>
            </a:r>
            <a:r>
              <a:rPr lang="en-US" altLang="ko-KR" dirty="0"/>
              <a:t>? </a:t>
            </a:r>
            <a:r>
              <a:rPr lang="ko-KR" altLang="en-US" dirty="0"/>
              <a:t>보상은 에이전트가 목표 타일에 도착해야만 주어진다</a:t>
            </a:r>
            <a:r>
              <a:rPr lang="en-US" altLang="ko-KR" dirty="0"/>
              <a:t>. </a:t>
            </a:r>
            <a:r>
              <a:rPr lang="ko-KR" altLang="en-US" dirty="0"/>
              <a:t>이때만 보상이 </a:t>
            </a:r>
            <a:r>
              <a:rPr lang="en-US" altLang="ko-KR" dirty="0"/>
              <a:t>1</a:t>
            </a:r>
            <a:r>
              <a:rPr lang="ko-KR" altLang="en-US" dirty="0"/>
              <a:t>이 된다</a:t>
            </a:r>
            <a:r>
              <a:rPr lang="en-US" altLang="ko-KR" dirty="0"/>
              <a:t>. </a:t>
            </a:r>
            <a:r>
              <a:rPr lang="ko-KR" altLang="en-US" dirty="0"/>
              <a:t>나머지 위치에서는 보상은 전부 </a:t>
            </a:r>
            <a:r>
              <a:rPr lang="en-US" altLang="ko-KR" dirty="0"/>
              <a:t>0</a:t>
            </a:r>
            <a:r>
              <a:rPr lang="ko-KR" altLang="en-US" dirty="0"/>
              <a:t>이 된다</a:t>
            </a:r>
            <a:r>
              <a:rPr lang="en-US" altLang="ko-KR" dirty="0"/>
              <a:t>. </a:t>
            </a:r>
            <a:r>
              <a:rPr lang="ko-KR" altLang="en-US" dirty="0"/>
              <a:t>목표 타일로 가지 못하면 보상은 항상 </a:t>
            </a:r>
            <a:r>
              <a:rPr lang="en-US" altLang="ko-KR" dirty="0"/>
              <a:t>0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한 상태에서만 긍정적인 보상을 줄 수 있기 때문에</a:t>
            </a:r>
            <a:r>
              <a:rPr lang="en-US" altLang="ko-KR" dirty="0"/>
              <a:t>, </a:t>
            </a:r>
            <a:r>
              <a:rPr lang="ko-KR" altLang="en-US" dirty="0"/>
              <a:t>에이전트는 상당히 판단하기 어렵다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278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80043-146B-4BE8-5469-A88B8A2E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Q-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BC509-A634-5C37-4214-0D46795F74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함수는 상태 </a:t>
            </a:r>
            <a:r>
              <a:rPr lang="en-US" altLang="ko-KR" dirty="0"/>
              <a:t>s</a:t>
            </a:r>
            <a:r>
              <a:rPr lang="ko-KR" altLang="en-US" dirty="0"/>
              <a:t>에 있는 에이전트가 어떤 행동 </a:t>
            </a:r>
            <a:r>
              <a:rPr lang="en-US" altLang="ko-KR" dirty="0"/>
              <a:t>a</a:t>
            </a:r>
            <a:r>
              <a:rPr lang="ko-KR" altLang="en-US" dirty="0"/>
              <a:t>를 실행하여서 얻을 수 있는 총 </a:t>
            </a:r>
            <a:r>
              <a:rPr lang="ko-KR" altLang="en-US" dirty="0" err="1"/>
              <a:t>보상값이다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우리는 </a:t>
            </a:r>
            <a:r>
              <a:rPr lang="en-US" altLang="ko-KR" dirty="0"/>
              <a:t>Q</a:t>
            </a:r>
            <a:r>
              <a:rPr lang="ko-KR" altLang="en-US" dirty="0"/>
              <a:t>값을 반환하는 </a:t>
            </a:r>
            <a:r>
              <a:rPr lang="en-US" altLang="ko-KR" dirty="0"/>
              <a:t>Q </a:t>
            </a:r>
            <a:r>
              <a:rPr lang="ko-KR" altLang="en-US" dirty="0"/>
              <a:t>함수를 생각할 수 있다</a:t>
            </a:r>
            <a:r>
              <a:rPr lang="en-US" altLang="ko-KR" dirty="0"/>
              <a:t>. Q </a:t>
            </a:r>
            <a:r>
              <a:rPr lang="ko-KR" altLang="en-US" dirty="0"/>
              <a:t>함수는 에이전트의 현재 상태와 에이전트가 실행하는 행동을 받아서 총 </a:t>
            </a:r>
            <a:r>
              <a:rPr lang="ko-KR" altLang="en-US" dirty="0" err="1"/>
              <a:t>보상값을</a:t>
            </a:r>
            <a:r>
              <a:rPr lang="ko-KR" altLang="en-US" dirty="0"/>
              <a:t> 반환하는 함수이다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1819EB-4396-CBC7-57FD-2C2B7AD80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453503"/>
            <a:ext cx="6408712" cy="20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61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DC909-44E0-14AF-7EAC-3785A0CF1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정책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277F99-E42D-6F18-637C-0AAA86F814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에이전트는 어떤 방향으로 이동하여야 할까</a:t>
            </a:r>
            <a:r>
              <a:rPr lang="en-US" altLang="ko-KR" dirty="0"/>
              <a:t>? 4</a:t>
            </a:r>
            <a:r>
              <a:rPr lang="ko-KR" altLang="en-US" dirty="0"/>
              <a:t>가지의 행동 </a:t>
            </a:r>
            <a:r>
              <a:rPr lang="en-US" altLang="ko-KR" dirty="0"/>
              <a:t>UP, LEFT, RIGHT, DOWN</a:t>
            </a:r>
            <a:r>
              <a:rPr lang="ko-KR" altLang="en-US" dirty="0"/>
              <a:t>에 대한 </a:t>
            </a:r>
            <a:r>
              <a:rPr lang="en-US" altLang="ko-KR" dirty="0"/>
              <a:t>Q </a:t>
            </a:r>
            <a:r>
              <a:rPr lang="ko-KR" altLang="en-US" dirty="0"/>
              <a:t>값들을 모두 알 수 있다</a:t>
            </a:r>
            <a:r>
              <a:rPr lang="en-US" altLang="ko-KR" dirty="0"/>
              <a:t>. </a:t>
            </a:r>
            <a:r>
              <a:rPr lang="ko-KR" altLang="en-US" dirty="0"/>
              <a:t>이중에서 </a:t>
            </a:r>
            <a:r>
              <a:rPr lang="en-US" altLang="ko-KR" dirty="0"/>
              <a:t>Q(s, RIGHT)</a:t>
            </a:r>
            <a:r>
              <a:rPr lang="ko-KR" altLang="en-US" dirty="0"/>
              <a:t>이 가장 높은 값이다</a:t>
            </a:r>
            <a:r>
              <a:rPr lang="en-US" altLang="ko-KR" dirty="0"/>
              <a:t>. </a:t>
            </a:r>
            <a:r>
              <a:rPr lang="ko-KR" altLang="en-US" dirty="0"/>
              <a:t>이것이 의미하는 바는 현재 상태에서 오른쪽으로 이동하면 보상이 가장 높을 거라는 것이다</a:t>
            </a:r>
            <a:r>
              <a:rPr lang="en-US" altLang="ko-KR" dirty="0"/>
              <a:t>. </a:t>
            </a:r>
            <a:r>
              <a:rPr lang="ko-KR" altLang="en-US" dirty="0"/>
              <a:t>이것을 강화학습에서는 정책</a:t>
            </a:r>
            <a:r>
              <a:rPr lang="en-US" altLang="ko-KR" dirty="0"/>
              <a:t>(policy)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  <a:r>
              <a:rPr lang="ko-KR" altLang="en-US" dirty="0"/>
              <a:t>가장 상식적인 정책은 </a:t>
            </a:r>
            <a:r>
              <a:rPr lang="en-US" altLang="ko-KR" dirty="0"/>
              <a:t>Q </a:t>
            </a:r>
            <a:r>
              <a:rPr lang="ko-KR" altLang="en-US" dirty="0" err="1"/>
              <a:t>함수값</a:t>
            </a:r>
            <a:r>
              <a:rPr lang="ko-KR" altLang="en-US" dirty="0"/>
              <a:t> 중에서 최대값을 찾고 최대값과 관련된 액션을 실행하는 것이다</a:t>
            </a:r>
            <a:r>
              <a:rPr lang="en-US" altLang="ko-KR" dirty="0"/>
              <a:t>. </a:t>
            </a:r>
            <a:r>
              <a:rPr lang="ko-KR" altLang="en-US" dirty="0"/>
              <a:t>이것을 수학 기호를 써서 다음과 같이 표시한다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69D15A-6E6E-FADA-869E-30A95CED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303354"/>
            <a:ext cx="5724128" cy="2173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9150ED-9E95-7568-E384-55CC0AC6D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427054"/>
            <a:ext cx="3276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21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5A835-D333-8C5A-2537-98EA8649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값 순환 관계식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01A1A9-C39E-1EE9-664D-9BBF6385A0C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값은 어떤 상태에서 어떤 행동을 한 경우</a:t>
            </a:r>
            <a:r>
              <a:rPr lang="en-US" altLang="ko-KR" dirty="0"/>
              <a:t>, </a:t>
            </a:r>
            <a:r>
              <a:rPr lang="ko-KR" altLang="en-US" dirty="0"/>
              <a:t>받을 수 있는 모든 보상을 더한 값이다</a:t>
            </a:r>
            <a:r>
              <a:rPr lang="en-US" altLang="ko-KR" dirty="0"/>
              <a:t>. </a:t>
            </a:r>
            <a:r>
              <a:rPr lang="ko-KR" altLang="en-US" dirty="0"/>
              <a:t>따라서 옆 칸의 </a:t>
            </a:r>
            <a:r>
              <a:rPr lang="en-US" altLang="ko-KR" dirty="0"/>
              <a:t>Q</a:t>
            </a:r>
            <a:r>
              <a:rPr lang="ko-KR" altLang="en-US" dirty="0"/>
              <a:t>값과 어떤 관계가 있을까</a:t>
            </a:r>
            <a:r>
              <a:rPr lang="en-US" altLang="ko-KR" dirty="0"/>
              <a:t>? </a:t>
            </a:r>
            <a:r>
              <a:rPr lang="ko-KR" altLang="en-US" dirty="0"/>
              <a:t>상태 </a:t>
            </a:r>
            <a:r>
              <a:rPr lang="en-US" altLang="ko-KR" dirty="0"/>
              <a:t>s</a:t>
            </a:r>
            <a:r>
              <a:rPr lang="ko-KR" altLang="en-US" dirty="0"/>
              <a:t>에서의 </a:t>
            </a:r>
            <a:r>
              <a:rPr lang="en-US" altLang="ko-KR" dirty="0"/>
              <a:t>Q</a:t>
            </a:r>
            <a:r>
              <a:rPr lang="ko-KR" altLang="en-US" dirty="0"/>
              <a:t>값은 다음과 같이 순환적으로 계산할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5D9ED2-2B3F-45D9-A396-C5BDD5729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708920"/>
            <a:ext cx="43910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61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EE5D4-A1E0-63C4-974D-15B1089CC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얼음 호수 문제에서 실제로 </a:t>
            </a:r>
            <a:r>
              <a:rPr lang="en-US" altLang="ko-KR" dirty="0"/>
              <a:t>Q-</a:t>
            </a:r>
            <a:r>
              <a:rPr lang="ko-KR" altLang="en-US" dirty="0"/>
              <a:t>값을 </a:t>
            </a:r>
            <a:r>
              <a:rPr lang="ko-KR" altLang="en-US" dirty="0" err="1"/>
              <a:t>게산해보자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B7AECAB-71B7-4369-D325-B55B5203153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195736" y="1556792"/>
            <a:ext cx="3726102" cy="35126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435A0B-F890-655C-4E8B-9062831C82D5}"/>
              </a:ext>
            </a:extLst>
          </p:cNvPr>
          <p:cNvSpPr txBox="1"/>
          <p:nvPr/>
        </p:nvSpPr>
        <p:spPr>
          <a:xfrm>
            <a:off x="1547664" y="5733256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Q(s0, RIGHT)=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EF924D-875C-7B0D-FDA5-6DD6582A0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897" y="5726353"/>
            <a:ext cx="3582512" cy="44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94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EE5D4-A1E0-63C4-974D-15B1089CC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우연히 목표 상태로 가야만이 학습이 시작된다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2FF7F46-F613-A86F-2991-12E84210377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2060848"/>
            <a:ext cx="8153400" cy="4076700"/>
          </a:xfrm>
        </p:spPr>
      </p:pic>
    </p:spTree>
    <p:extLst>
      <p:ext uri="{BB962C8B-B14F-4D97-AF65-F5344CB8AC3E}">
        <p14:creationId xmlns:p14="http://schemas.microsoft.com/office/powerpoint/2010/main" val="3747106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EE5D4-A1E0-63C4-974D-15B1089CC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Q-</a:t>
            </a:r>
            <a:r>
              <a:rPr lang="ko-KR" altLang="en-US" dirty="0"/>
              <a:t>테이블 업데이트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78C5C0B-7A00-1088-A453-3CEDCF1E4B4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71600" y="1772816"/>
            <a:ext cx="6551513" cy="3124401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569075-D55C-73C9-7D5D-AA53C17A6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26" y="5157192"/>
            <a:ext cx="5747348" cy="4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70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EE5D4-A1E0-63C4-974D-15B1089CC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Q-</a:t>
            </a:r>
            <a:r>
              <a:rPr lang="ko-KR" altLang="en-US" dirty="0"/>
              <a:t>테이블 업데이트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14CB2AE-F005-7256-E537-FC5A57664BB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78164" y="1600200"/>
            <a:ext cx="4822622" cy="4495800"/>
          </a:xfrm>
        </p:spPr>
      </p:pic>
    </p:spTree>
    <p:extLst>
      <p:ext uri="{BB962C8B-B14F-4D97-AF65-F5344CB8AC3E}">
        <p14:creationId xmlns:p14="http://schemas.microsoft.com/office/powerpoint/2010/main" val="2147173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2D8A0-22B5-B4D7-2265-B473C8D8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얼음 호수 게임 버전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782AF7-D63A-CD1A-2F66-F8482EC14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651" y="1700808"/>
            <a:ext cx="8153400" cy="376529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import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as np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import gym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env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gym.make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("FrozenLake-v1",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is_slippery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=False) # (1)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states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env.observation_space.n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		# = 16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actions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env.action_space.n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		# = 4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q_table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np.zeros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((states, actions))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for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in range(200):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env.reset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state = 0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done = False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949775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2D8A0-22B5-B4D7-2265-B473C8D8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얼음 호수 게임 버전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782AF7-D63A-CD1A-2F66-F8482EC14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977" y="1546354"/>
            <a:ext cx="8153400" cy="376529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while not done: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if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np.argmax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q_table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[state]) &gt; 0:	# 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최대 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Q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값이 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0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보다 크면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action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np.argmax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q_table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[state])	# Q 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테이블에서 가장 큰 값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else:					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action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env.action_space.sample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	# 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랜덤 액션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ko-KR" altLang="en-US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new_state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, reward, done, truncated, info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env.step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(action)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	# 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새로 얻은 정보로 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Q-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테이블 갱신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q_table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[state, action] =  reward +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np.max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q_table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new_state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])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state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new_state</a:t>
            </a: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print(f"{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}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번째 에피소드 후 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q table=")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print(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q_table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env.render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7245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E9F78-A326-41C2-B71C-90816868C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강화학습이란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026AB-1F21-42DD-9ADF-5FF0CD395EA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지금까지 우리가 살펴본 </a:t>
            </a:r>
            <a:r>
              <a:rPr lang="ko-KR" altLang="en-US" dirty="0" err="1"/>
              <a:t>딥러닝에는</a:t>
            </a:r>
            <a:r>
              <a:rPr lang="ko-KR" altLang="en-US" dirty="0"/>
              <a:t> 항상 훈련 데이터와 정답 레이블이 있었다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만약 </a:t>
            </a:r>
            <a:r>
              <a:rPr lang="ko-KR" altLang="en-US" dirty="0" err="1"/>
              <a:t>딥러닝을</a:t>
            </a:r>
            <a:r>
              <a:rPr lang="ko-KR" altLang="en-US" dirty="0"/>
              <a:t> 탑재한 에이전트가</a:t>
            </a:r>
            <a:r>
              <a:rPr lang="en-US" altLang="ko-KR" dirty="0"/>
              <a:t>, </a:t>
            </a:r>
            <a:r>
              <a:rPr lang="ko-KR" altLang="en-US" dirty="0"/>
              <a:t>환경에서 스스로 행동하여서 학습할 수 있다면 어떨까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70598C-8018-D51B-EA8B-2A4F68BF4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356992"/>
            <a:ext cx="2377934" cy="21876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BC280C-4271-B049-3B59-9F23C57C1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429000"/>
            <a:ext cx="1694562" cy="23242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540B73-033E-E9CB-C018-1A4069141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000" y="2932409"/>
            <a:ext cx="1897187" cy="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05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2D8A0-22B5-B4D7-2265-B473C8D8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52B1DB45-F965-41F3-68A9-C85039DE3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977" y="1844824"/>
            <a:ext cx="8153400" cy="4485371"/>
          </a:xfrm>
          <a:prstGeom prst="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...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199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번째 에피소드 후 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q table=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[[0. 0. 1. 0.]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 0. 1. 0.]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 1. 0. 0.]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 0. 0. 0.]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 0. 0. 0.]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 0. 0. 0.]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 1. 0. 0.]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 0. 0. 0.]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 0. 1. 0.]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 1. 0. 0.]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 1. 0. 0.]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 0. 0. 0.]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 0. 0. 0.]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 0. 1. 0.]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 0. 1. 0.]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 0. 0. 0.]]</a:t>
            </a:r>
          </a:p>
        </p:txBody>
      </p:sp>
    </p:spTree>
    <p:extLst>
      <p:ext uri="{BB962C8B-B14F-4D97-AF65-F5344CB8AC3E}">
        <p14:creationId xmlns:p14="http://schemas.microsoft.com/office/powerpoint/2010/main" val="3791403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47EF0-9D70-6237-95EF-A349D2CB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Q-</a:t>
            </a:r>
            <a:r>
              <a:rPr lang="ko-KR" altLang="en-US" dirty="0"/>
              <a:t>학습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60E550-D450-0FE9-043B-B5B0DA15FFF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문제점</a:t>
            </a:r>
            <a:r>
              <a:rPr lang="en-US" altLang="ko-KR" dirty="0"/>
              <a:t>: </a:t>
            </a:r>
            <a:r>
              <a:rPr lang="ko-KR" altLang="en-US" dirty="0"/>
              <a:t>더 좋은 경로를 찾지 못한다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5A1FC2-FD27-2764-CC97-FDA4CCE8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276872"/>
            <a:ext cx="3510334" cy="330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46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47EF0-9D70-6237-95EF-A349D2CB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탐험과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60E550-D450-0FE9-043B-B5B0DA15FFF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어떻게 하면 새로운 경로도 찾을 수 있을까</a:t>
            </a:r>
            <a:r>
              <a:rPr lang="en-US" altLang="ko-KR" dirty="0"/>
              <a:t>? </a:t>
            </a:r>
            <a:r>
              <a:rPr lang="ko-KR" altLang="en-US" dirty="0"/>
              <a:t>처음에는 </a:t>
            </a:r>
            <a:r>
              <a:rPr lang="en-US" altLang="ko-KR" dirty="0"/>
              <a:t>Q</a:t>
            </a:r>
            <a:r>
              <a:rPr lang="ko-KR" altLang="en-US" dirty="0"/>
              <a:t>값이 작은 액션이라고 하더라도 시도해 볼 필요가 있다</a:t>
            </a:r>
            <a:r>
              <a:rPr lang="en-US" altLang="ko-KR" dirty="0"/>
              <a:t>. </a:t>
            </a:r>
            <a:r>
              <a:rPr lang="ko-KR" altLang="en-US" dirty="0"/>
              <a:t>이것을 강화학습에서는 탐험</a:t>
            </a:r>
            <a:r>
              <a:rPr lang="en-US" altLang="ko-KR" dirty="0"/>
              <a:t>(exploration)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강화 학습에서도 처음에는 모험을 할 필요가 있다</a:t>
            </a:r>
            <a:r>
              <a:rPr lang="en-US" altLang="ko-KR" dirty="0"/>
              <a:t>. </a:t>
            </a:r>
            <a:r>
              <a:rPr lang="ko-KR" altLang="en-US" dirty="0"/>
              <a:t>이것은 </a:t>
            </a:r>
            <a:r>
              <a:rPr lang="en-US" altLang="ko-KR" dirty="0"/>
              <a:t>e-</a:t>
            </a:r>
            <a:r>
              <a:rPr lang="en-US" altLang="ko-KR" dirty="0" err="1"/>
              <a:t>greey</a:t>
            </a:r>
            <a:r>
              <a:rPr lang="en-US" altLang="ko-KR" dirty="0"/>
              <a:t> </a:t>
            </a:r>
            <a:r>
              <a:rPr lang="ko-KR" altLang="en-US" dirty="0"/>
              <a:t>알고리즘으로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5009CF-5F7E-7CF6-3430-1F9F5591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37" y="3573016"/>
            <a:ext cx="4521125" cy="263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15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E8502-0566-4A2E-9741-AE2C16A1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e-</a:t>
            </a:r>
            <a:r>
              <a:rPr lang="en-US" altLang="ko-KR" dirty="0" err="1"/>
              <a:t>greey</a:t>
            </a:r>
            <a:r>
              <a:rPr lang="en-US" altLang="ko-KR" dirty="0"/>
              <a:t>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298BF-7088-4AA9-8DE1-0EB7D56FCF1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e-</a:t>
            </a:r>
            <a:r>
              <a:rPr lang="en-US" altLang="ko-KR" dirty="0" err="1"/>
              <a:t>greey</a:t>
            </a:r>
            <a:r>
              <a:rPr lang="en-US" altLang="ko-KR" dirty="0"/>
              <a:t> </a:t>
            </a:r>
            <a:r>
              <a:rPr lang="ko-KR" altLang="en-US" dirty="0"/>
              <a:t>알고리즘에서는 </a:t>
            </a:r>
            <a:r>
              <a:rPr lang="en-US" altLang="ko-KR" dirty="0"/>
              <a:t>epsilon </a:t>
            </a:r>
            <a:r>
              <a:rPr lang="ko-KR" altLang="en-US" dirty="0"/>
              <a:t>의 확률로 새로운 액션을 선택한다</a:t>
            </a:r>
            <a:r>
              <a:rPr lang="en-US" altLang="ko-KR" dirty="0"/>
              <a:t>. (1- epsilon ) </a:t>
            </a:r>
            <a:r>
              <a:rPr lang="ko-KR" altLang="en-US" dirty="0"/>
              <a:t>확률로 기존의 </a:t>
            </a:r>
            <a:r>
              <a:rPr lang="en-US" altLang="ko-KR" dirty="0"/>
              <a:t>Q </a:t>
            </a:r>
            <a:r>
              <a:rPr lang="ko-KR" altLang="en-US" dirty="0"/>
              <a:t>값을 선택한다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epsilon </a:t>
            </a:r>
            <a:r>
              <a:rPr lang="ko-KR" altLang="en-US" dirty="0"/>
              <a:t>은 처음에는 크게</a:t>
            </a:r>
            <a:r>
              <a:rPr lang="en-US" altLang="ko-KR" dirty="0"/>
              <a:t>, </a:t>
            </a:r>
            <a:r>
              <a:rPr lang="ko-KR" altLang="en-US" dirty="0"/>
              <a:t>반복이 진행되면 점점 작게 하는 것이 관행이다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D7B9177F-6BB1-49AB-914A-2E95791DD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3284985"/>
            <a:ext cx="8153400" cy="172819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for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in range(10000):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epsilon = 0.1/(i+1)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if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random.random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 &lt; </a:t>
            </a:r>
            <a:r>
              <a:rPr lang="en-US" altLang="ko-KR" sz="1600" dirty="0">
                <a:solidFill>
                  <a:srgbClr val="FF0000"/>
                </a:solidFill>
                <a:latin typeface="Trebuchet MS" panose="020B0603020202020204" pitchFamily="34" charset="0"/>
              </a:rPr>
              <a:t>epsilon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	action = random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else: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	action = argmax(Q(s, a))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86BC73DD-05BC-4B27-A4DA-9CDD332C6901}"/>
              </a:ext>
            </a:extLst>
          </p:cNvPr>
          <p:cNvSpPr/>
          <p:nvPr/>
        </p:nvSpPr>
        <p:spPr>
          <a:xfrm>
            <a:off x="4860032" y="3501008"/>
            <a:ext cx="2160240" cy="792088"/>
          </a:xfrm>
          <a:prstGeom prst="wedgeRoundRectCallout">
            <a:avLst>
              <a:gd name="adj1" fmla="val -62773"/>
              <a:gd name="adj2" fmla="val 95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교과서</a:t>
            </a:r>
            <a:r>
              <a:rPr lang="en-US" altLang="ko-KR" dirty="0"/>
              <a:t> </a:t>
            </a:r>
            <a:r>
              <a:rPr lang="ko-KR" altLang="en-US" dirty="0"/>
              <a:t>오타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05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47EF0-9D70-6237-95EF-A349D2CB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얼음 호수 게임에서의 결과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042007D6-1DEA-373B-FC0B-60503DCAD34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99592" y="1916832"/>
            <a:ext cx="6930479" cy="3250155"/>
          </a:xfrm>
        </p:spPr>
      </p:pic>
    </p:spTree>
    <p:extLst>
      <p:ext uri="{BB962C8B-B14F-4D97-AF65-F5344CB8AC3E}">
        <p14:creationId xmlns:p14="http://schemas.microsoft.com/office/powerpoint/2010/main" val="276034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5F603-0136-4136-88CB-00F537C0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할인된</a:t>
            </a:r>
            <a:r>
              <a:rPr lang="en-US" altLang="ko-KR" dirty="0"/>
              <a:t> </a:t>
            </a:r>
            <a:r>
              <a:rPr lang="ko-KR" altLang="en-US" dirty="0"/>
              <a:t>보상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59BBB2-B98B-49B9-B46F-DE0F5483B5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에이전트가 미래에 받을 보상은 약간 할인해서 계산해야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 descr="interviewer | Free SVG">
            <a:extLst>
              <a:ext uri="{FF2B5EF4-FFF2-40B4-BE49-F238E27FC236}">
                <a16:creationId xmlns:a16="http://schemas.microsoft.com/office/drawing/2014/main" id="{3DA5C57B-39E5-CF90-2CFA-CD2043B19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494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terviewer | Free SVG">
            <a:extLst>
              <a:ext uri="{FF2B5EF4-FFF2-40B4-BE49-F238E27FC236}">
                <a16:creationId xmlns:a16="http://schemas.microsoft.com/office/drawing/2014/main" id="{E75884CD-DC93-9DD2-DED9-DFF53E201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0120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2639B1E7-2A86-D167-A1D7-153985C72667}"/>
              </a:ext>
            </a:extLst>
          </p:cNvPr>
          <p:cNvSpPr/>
          <p:nvPr/>
        </p:nvSpPr>
        <p:spPr>
          <a:xfrm flipH="1">
            <a:off x="2123728" y="2350663"/>
            <a:ext cx="2143125" cy="7200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0" i="0" u="none" strike="noStrike" baseline="0" dirty="0">
                <a:latin typeface="NotoSansCJKkr-Regular"/>
              </a:rPr>
              <a:t>오늘 </a:t>
            </a:r>
            <a:r>
              <a:rPr lang="en-US" altLang="ko-KR" sz="1400" b="0" i="0" u="none" strike="noStrike" baseline="0" dirty="0">
                <a:latin typeface="NotoSansCJKkr-Regular"/>
              </a:rPr>
              <a:t>1000</a:t>
            </a:r>
            <a:r>
              <a:rPr lang="ko-KR" altLang="en-US" sz="1400" b="0" i="0" u="none" strike="noStrike" baseline="0" dirty="0">
                <a:latin typeface="NotoSansCJKkr-Regular"/>
              </a:rPr>
              <a:t>만원을 </a:t>
            </a:r>
            <a:r>
              <a:rPr lang="ko-KR" altLang="en-US" sz="1400" b="0" i="0" u="none" strike="noStrike" baseline="0" dirty="0" err="1">
                <a:latin typeface="NotoSansCJKkr-Regular"/>
              </a:rPr>
              <a:t>받으시</a:t>
            </a:r>
            <a:endParaRPr lang="ko-KR" altLang="en-US" sz="1400" b="0" i="0" u="none" strike="noStrike" baseline="0" dirty="0">
              <a:latin typeface="NotoSansCJKkr-Regular"/>
            </a:endParaRPr>
          </a:p>
          <a:p>
            <a:pPr algn="l"/>
            <a:r>
              <a:rPr lang="ko-KR" altLang="en-US" sz="1400" b="0" i="0" u="none" strike="noStrike" baseline="0" dirty="0" err="1">
                <a:latin typeface="NotoSansCJKkr-Regular"/>
              </a:rPr>
              <a:t>겠어요</a:t>
            </a:r>
            <a:r>
              <a:rPr lang="en-US" altLang="ko-KR" sz="1400" b="0" i="0" u="none" strike="noStrike" baseline="0" dirty="0">
                <a:latin typeface="NotoSansCJKkr-Regular"/>
              </a:rPr>
              <a:t>? </a:t>
            </a:r>
            <a:r>
              <a:rPr lang="ko-KR" altLang="en-US" sz="1400" b="0" i="0" u="none" strike="noStrike" baseline="0" dirty="0">
                <a:latin typeface="NotoSansCJKkr-Regular"/>
              </a:rPr>
              <a:t>아니면 </a:t>
            </a:r>
            <a:r>
              <a:rPr lang="en-US" altLang="ko-KR" sz="1400" b="0" i="0" u="none" strike="noStrike" baseline="0" dirty="0">
                <a:latin typeface="NotoSansCJKkr-Regular"/>
              </a:rPr>
              <a:t>5</a:t>
            </a:r>
            <a:r>
              <a:rPr lang="ko-KR" altLang="en-US" sz="1400" b="0" i="0" u="none" strike="noStrike" baseline="0" dirty="0">
                <a:latin typeface="NotoSansCJKkr-Regular"/>
              </a:rPr>
              <a:t>년 뒤에</a:t>
            </a:r>
          </a:p>
          <a:p>
            <a:pPr algn="l"/>
            <a:r>
              <a:rPr lang="ko-KR" altLang="en-US" sz="1400" b="0" i="0" u="none" strike="noStrike" baseline="0" dirty="0">
                <a:latin typeface="NotoSansCJKkr-Regular"/>
              </a:rPr>
              <a:t>받으시겠어요</a:t>
            </a:r>
            <a:r>
              <a:rPr lang="en-US" altLang="ko-KR" sz="1400" b="0" i="0" u="none" strike="noStrike" baseline="0" dirty="0">
                <a:latin typeface="NotoSansCJKkr-Regular"/>
              </a:rPr>
              <a:t>?</a:t>
            </a:r>
            <a:endParaRPr lang="ko-KR" altLang="en-US" sz="1400" dirty="0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6D2C0638-9723-B996-1CAB-FB39FDAAD262}"/>
              </a:ext>
            </a:extLst>
          </p:cNvPr>
          <p:cNvSpPr/>
          <p:nvPr/>
        </p:nvSpPr>
        <p:spPr>
          <a:xfrm flipH="1">
            <a:off x="5012840" y="2350663"/>
            <a:ext cx="2143125" cy="720080"/>
          </a:xfrm>
          <a:prstGeom prst="wedgeRoundRectCallout">
            <a:avLst>
              <a:gd name="adj1" fmla="val 39057"/>
              <a:gd name="adj2" fmla="val 846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0" i="0" u="none" strike="noStrike" baseline="0" dirty="0">
                <a:latin typeface="NotoSansCJKkr-Regular"/>
              </a:rPr>
              <a:t>오늘 받겠어요</a:t>
            </a:r>
            <a:r>
              <a:rPr lang="en-US" altLang="ko-KR" sz="1800" b="0" i="0" u="none" strike="noStrike" baseline="0" dirty="0">
                <a:latin typeface="NotoSansCJKkr-Regular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111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8399A-6923-4883-8A8C-D441FBA2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보상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ADC0B-6322-4B03-9231-C5BE6B2CEA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강화 학습에서도 “할인된 </a:t>
            </a:r>
            <a:r>
              <a:rPr lang="ko-KR" altLang="en-US" dirty="0" err="1"/>
              <a:t>보상”이라는</a:t>
            </a:r>
            <a:r>
              <a:rPr lang="ko-KR" altLang="en-US" dirty="0"/>
              <a:t> 개념을 사용한다</a:t>
            </a:r>
            <a:r>
              <a:rPr lang="en-US" altLang="ko-KR" dirty="0"/>
              <a:t>. </a:t>
            </a:r>
            <a:r>
              <a:rPr lang="ko-KR" altLang="en-US" dirty="0"/>
              <a:t>미래의 보상에는 할인 계수 람다를 곱하여 총 보상을 계산한다</a:t>
            </a:r>
            <a:r>
              <a:rPr lang="en-US" altLang="ko-KR" dirty="0"/>
              <a:t>. </a:t>
            </a:r>
            <a:r>
              <a:rPr lang="ko-KR" altLang="en-US" dirty="0"/>
              <a:t>할인 계수 </a:t>
            </a:r>
            <a:r>
              <a:rPr lang="en-US" altLang="ko-KR" dirty="0"/>
              <a:t>λ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 </a:t>
            </a:r>
            <a:r>
              <a:rPr lang="ko-KR" altLang="en-US" dirty="0"/>
              <a:t>사이의 값이다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970025-C8A3-4AD8-B2B5-AF101FFB7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819400"/>
            <a:ext cx="34480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83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71323-1CD5-439E-8F89-E1B95A733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값 순환 관계식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8A1A9A-24EA-48F1-9C07-119462D09D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총 보상은 다음과 같이 순환적으로 계산할 수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이것과 유사하게 상태 </a:t>
            </a:r>
            <a:r>
              <a:rPr lang="en-US" altLang="ko-KR" sz="1800" b="0" i="0" u="none" strike="noStrike" baseline="0" dirty="0">
                <a:latin typeface="SandSm"/>
              </a:rPr>
              <a:t>s</a:t>
            </a:r>
            <a:r>
              <a:rPr lang="ko-KR" altLang="en-US" sz="1800" b="0" i="0" u="none" strike="noStrike" baseline="0" dirty="0">
                <a:latin typeface="SandSm"/>
              </a:rPr>
              <a:t>에서의 </a:t>
            </a:r>
            <a:r>
              <a:rPr lang="en-US" altLang="ko-KR" sz="1800" b="0" i="0" u="none" strike="noStrike" baseline="0" dirty="0">
                <a:latin typeface="SandSm"/>
              </a:rPr>
              <a:t>Q </a:t>
            </a:r>
            <a:r>
              <a:rPr lang="ko-KR" altLang="en-US" sz="1800" b="0" i="0" u="none" strike="noStrike" baseline="0" dirty="0">
                <a:latin typeface="SandSm"/>
              </a:rPr>
              <a:t>값은 다음과 같이 순환적으로 계산할 수 있다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즉 상태 </a:t>
            </a:r>
            <a:r>
              <a:rPr lang="en-US" altLang="ko-KR" sz="1800" b="0" i="0" u="none" strike="noStrike" baseline="0" dirty="0">
                <a:latin typeface="SandSm"/>
              </a:rPr>
              <a:t>s</a:t>
            </a:r>
            <a:r>
              <a:rPr lang="ko-KR" altLang="en-US" sz="1800" b="0" i="0" u="none" strike="noStrike" baseline="0" dirty="0">
                <a:latin typeface="SandSm"/>
              </a:rPr>
              <a:t>에서 액션 </a:t>
            </a:r>
            <a:r>
              <a:rPr lang="en-US" altLang="ko-KR" sz="1800" b="0" i="0" u="none" strike="noStrike" baseline="0" dirty="0">
                <a:latin typeface="SandSm"/>
              </a:rPr>
              <a:t>a</a:t>
            </a:r>
            <a:r>
              <a:rPr lang="ko-KR" altLang="en-US" sz="1800" b="0" i="0" u="none" strike="noStrike" baseline="0" dirty="0">
                <a:latin typeface="SandSm"/>
              </a:rPr>
              <a:t>를 실행하였을 때 받는 보상 </a:t>
            </a:r>
            <a:r>
              <a:rPr lang="en-US" altLang="ko-KR" sz="1800" b="0" i="0" u="none" strike="noStrike" baseline="0" dirty="0">
                <a:latin typeface="SandSm"/>
              </a:rPr>
              <a:t>r</a:t>
            </a:r>
            <a:r>
              <a:rPr lang="ko-KR" altLang="en-US" sz="1800" b="0" i="0" u="none" strike="noStrike" baseline="0" dirty="0">
                <a:latin typeface="SandSm"/>
              </a:rPr>
              <a:t>에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다음 상태에서의 </a:t>
            </a:r>
            <a:r>
              <a:rPr lang="en-US" altLang="ko-KR" sz="1800" b="0" i="0" u="none" strike="noStrike" baseline="0" dirty="0">
                <a:latin typeface="SandSm"/>
              </a:rPr>
              <a:t>Q </a:t>
            </a:r>
            <a:r>
              <a:rPr lang="ko-KR" altLang="en-US" sz="1800" b="0" i="0" u="none" strike="noStrike" baseline="0" dirty="0">
                <a:latin typeface="SandSm"/>
              </a:rPr>
              <a:t>값 중에서 최대값을 더하게 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94938A-CC9E-4FDE-B39E-EA2822BE8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988840"/>
            <a:ext cx="2971800" cy="733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00F4DB-BE06-4F2A-90E7-34B1298D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046" y="2752725"/>
            <a:ext cx="2562225" cy="676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CA7152-A92B-4ABF-9FBF-81BB83837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4746484"/>
            <a:ext cx="2971800" cy="647700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4362005A-E43E-46AE-9329-1466A5484391}"/>
              </a:ext>
            </a:extLst>
          </p:cNvPr>
          <p:cNvSpPr/>
          <p:nvPr/>
        </p:nvSpPr>
        <p:spPr>
          <a:xfrm>
            <a:off x="5652120" y="5517232"/>
            <a:ext cx="2971800" cy="1224136"/>
          </a:xfrm>
          <a:prstGeom prst="wedgeRoundRectCallout">
            <a:avLst>
              <a:gd name="adj1" fmla="val -78617"/>
              <a:gd name="adj2" fmla="val -714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/>
              <a:t>가장 중요한 수식이다</a:t>
            </a:r>
            <a:r>
              <a:rPr lang="en-US" altLang="ko-KR" dirty="0"/>
              <a:t>. </a:t>
            </a:r>
            <a:r>
              <a:rPr lang="ko-KR" altLang="en-US" sz="1800" b="0" i="0" u="none" strike="noStrike" baseline="0" dirty="0">
                <a:latin typeface="SandSm"/>
              </a:rPr>
              <a:t>전통적인 </a:t>
            </a:r>
            <a:r>
              <a:rPr lang="en-US" altLang="ko-KR" sz="1800" b="0" i="0" u="none" strike="noStrike" baseline="0" dirty="0">
                <a:latin typeface="SandSm"/>
              </a:rPr>
              <a:t>Q-</a:t>
            </a:r>
            <a:r>
              <a:rPr lang="ko-KR" altLang="en-US" sz="1800" b="0" i="0" u="none" strike="noStrike" baseline="0" dirty="0">
                <a:latin typeface="SandSm"/>
              </a:rPr>
              <a:t>학습에서는 결국 이 순환 관계식을 사용하여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테이블 내의 </a:t>
            </a:r>
            <a:r>
              <a:rPr lang="en-US" altLang="ko-KR" sz="1800" b="0" i="0" u="none" strike="noStrike" baseline="0" dirty="0">
                <a:latin typeface="SandSm"/>
              </a:rPr>
              <a:t>Q </a:t>
            </a:r>
            <a:r>
              <a:rPr lang="ko-KR" altLang="en-US" sz="1800" b="0" i="0" u="none" strike="noStrike" baseline="0" dirty="0">
                <a:latin typeface="SandSm"/>
              </a:rPr>
              <a:t>값들이 계속 업데이트된다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36D8D62C-9E14-485F-82C0-E17053847351}"/>
              </a:ext>
            </a:extLst>
          </p:cNvPr>
          <p:cNvSpPr/>
          <p:nvPr/>
        </p:nvSpPr>
        <p:spPr>
          <a:xfrm>
            <a:off x="3059832" y="2636912"/>
            <a:ext cx="720080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74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E8502-0566-4A2E-9741-AE2C16A1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e-</a:t>
            </a:r>
            <a:r>
              <a:rPr lang="en-US" altLang="ko-KR" dirty="0" err="1"/>
              <a:t>greey</a:t>
            </a:r>
            <a:r>
              <a:rPr lang="en-US" altLang="ko-KR" dirty="0"/>
              <a:t> </a:t>
            </a:r>
            <a:r>
              <a:rPr lang="ko-KR" altLang="en-US" dirty="0"/>
              <a:t>알고리즘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DBD18D-4DE5-4A9A-A70A-EFE66E533AD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31640" y="1988840"/>
            <a:ext cx="5991225" cy="2505075"/>
          </a:xfrm>
        </p:spPr>
      </p:pic>
    </p:spTree>
    <p:extLst>
      <p:ext uri="{BB962C8B-B14F-4D97-AF65-F5344CB8AC3E}">
        <p14:creationId xmlns:p14="http://schemas.microsoft.com/office/powerpoint/2010/main" val="4212966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09FB6-168D-4458-84FD-25050CEF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할인</a:t>
            </a:r>
            <a:r>
              <a:rPr lang="en-US" altLang="ko-KR" dirty="0"/>
              <a:t>(discount)</a:t>
            </a:r>
            <a:r>
              <a:rPr lang="ko-KR" altLang="en-US" dirty="0"/>
              <a:t>된 보상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B21526-0FA8-436C-86E6-199B846A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844824"/>
            <a:ext cx="3505200" cy="6762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A2D907-8731-4B82-A5F7-27C21973E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756" y="2538586"/>
            <a:ext cx="33623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91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CFFB8-456B-4CD6-9354-538E86251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알파스타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1D175C-5A03-4ECD-B82F-4AD3902DA87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스타크래프트는 불완전한 정보를 가지고 있고</a:t>
            </a:r>
            <a:r>
              <a:rPr lang="en-US" altLang="ko-KR" dirty="0"/>
              <a:t>, </a:t>
            </a:r>
            <a:r>
              <a:rPr lang="ko-KR" altLang="en-US" dirty="0"/>
              <a:t>실시간으로 경기가 진행되며</a:t>
            </a:r>
            <a:r>
              <a:rPr lang="en-US" altLang="ko-KR" dirty="0"/>
              <a:t>, </a:t>
            </a:r>
            <a:r>
              <a:rPr lang="ko-KR" altLang="en-US" dirty="0"/>
              <a:t>장기 계획이 필요한 어려운 게임이다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스타크래프트에서도 강화 학습 인공지능이 인간을 </a:t>
            </a:r>
            <a:r>
              <a:rPr lang="en-US" altLang="ko-KR" dirty="0"/>
              <a:t>5-0</a:t>
            </a:r>
            <a:r>
              <a:rPr lang="ko-KR" altLang="en-US" dirty="0"/>
              <a:t>으로 물리친 바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A8A433-9FAC-4FA3-9996-9A09930F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48" y="3019265"/>
            <a:ext cx="60198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40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09FB6-168D-4458-84FD-25050CEF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할인된 보상이 필요한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B39C46-DDAC-42D2-B8C4-981229E3ED3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할인된 보상이 필요한 이유는 에이전트가 찾은 경로가 여러 개 있는 경우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어떤 경로가 더 최단 경로인지를 판단해야 하기 때문이다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4059DB-7306-421B-9DC6-5B5950DC7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733675"/>
            <a:ext cx="6010275" cy="252412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794DF07-C75D-4D9B-BB26-BF790B56DFD8}"/>
              </a:ext>
            </a:extLst>
          </p:cNvPr>
          <p:cNvCxnSpPr/>
          <p:nvPr/>
        </p:nvCxnSpPr>
        <p:spPr>
          <a:xfrm flipH="1">
            <a:off x="5364088" y="4221088"/>
            <a:ext cx="2880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9B5338-8C64-4A24-8FB6-C692F208E806}"/>
              </a:ext>
            </a:extLst>
          </p:cNvPr>
          <p:cNvCxnSpPr>
            <a:cxnSpLocks/>
          </p:cNvCxnSpPr>
          <p:nvPr/>
        </p:nvCxnSpPr>
        <p:spPr>
          <a:xfrm>
            <a:off x="5804520" y="4373488"/>
            <a:ext cx="0" cy="279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917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3C7A6-EF79-49DF-8484-D7DBEF009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할인이 없다면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0C84420-07BD-AEDD-F9FE-35062E2EEA1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28516" y="1600200"/>
            <a:ext cx="7121918" cy="4495800"/>
          </a:xfrm>
        </p:spPr>
      </p:pic>
    </p:spTree>
    <p:extLst>
      <p:ext uri="{BB962C8B-B14F-4D97-AF65-F5344CB8AC3E}">
        <p14:creationId xmlns:p14="http://schemas.microsoft.com/office/powerpoint/2010/main" val="1167904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3C7A6-EF79-49DF-8484-D7DBEF009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할인이 있다면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8043454-1C12-A244-EB8F-875BD6710A3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31640" y="1988840"/>
            <a:ext cx="5713608" cy="3988864"/>
          </a:xfrm>
        </p:spPr>
      </p:pic>
    </p:spTree>
    <p:extLst>
      <p:ext uri="{BB962C8B-B14F-4D97-AF65-F5344CB8AC3E}">
        <p14:creationId xmlns:p14="http://schemas.microsoft.com/office/powerpoint/2010/main" val="2541218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1452D-8190-4D21-B906-7A82AFF2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확률적인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2D87AB-4F54-4AFA-B2C9-6D832831A5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앞에서 살펴본 </a:t>
            </a:r>
            <a:r>
              <a:rPr lang="en-US" altLang="ko-KR" dirty="0"/>
              <a:t>Q-</a:t>
            </a:r>
            <a:r>
              <a:rPr lang="ko-KR" altLang="en-US" dirty="0"/>
              <a:t>학습은 환경이 결정된 환경에서는 잘 작동한다</a:t>
            </a:r>
            <a:r>
              <a:rPr lang="en-US" altLang="ko-KR" dirty="0"/>
              <a:t>. </a:t>
            </a:r>
            <a:r>
              <a:rPr lang="ko-KR" altLang="en-US" dirty="0"/>
              <a:t>하지만 확률적인 환경에서는 전혀 학습이 되지 않는다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확률적인 환경이란 액션을 실행하였을 때 에이전트가 의도한 대로 가지 않을 수도 있는 환경이다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BDC95-430F-76FF-FE48-47B673E1B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924944"/>
            <a:ext cx="4345855" cy="384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98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1452D-8190-4D21-B906-7A82AFF2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최종적인 </a:t>
            </a:r>
            <a:r>
              <a:rPr lang="en-US" altLang="ko-KR" dirty="0"/>
              <a:t>Q </a:t>
            </a:r>
            <a:r>
              <a:rPr lang="ko-KR" altLang="en-US" dirty="0"/>
              <a:t>값 업데이트 방정식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CE5EE6-3DAB-4787-BF97-689B73F1A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573016"/>
            <a:ext cx="5400675" cy="781050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23FD7404-55BA-4404-B1B7-5111284EE0D0}"/>
              </a:ext>
            </a:extLst>
          </p:cNvPr>
          <p:cNvSpPr/>
          <p:nvPr/>
        </p:nvSpPr>
        <p:spPr>
          <a:xfrm>
            <a:off x="3897260" y="3347215"/>
            <a:ext cx="792088" cy="243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1DCE6B-1674-BF58-BE2F-7E6837B86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274" y="1714228"/>
            <a:ext cx="5161189" cy="136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51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E8502-0566-4A2E-9741-AE2C16A1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얼음 호수 게임 버전 </a:t>
            </a:r>
            <a:r>
              <a:rPr lang="en-US" altLang="ko-KR" dirty="0"/>
              <a:t>#3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D7B9177F-6BB1-49AB-914A-2E95791DD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341297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import gym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import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as np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env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gym.make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("FrozenLake-v1",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is_slippery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=False) 	# (1)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discount_factor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= 0.9					# (2)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epsilon = 0.9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epsilon_decay_factor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= 0.999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learning_rate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= 0.8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num_episodes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= 1000				# 1000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번의 에피소드로 훈련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ko-KR" altLang="en-US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states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env.observation_space.n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		# 16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actions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env.action_space.n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		# 4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q_table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np.zeros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((states, actions))		# (3)</a:t>
            </a:r>
          </a:p>
        </p:txBody>
      </p:sp>
    </p:spTree>
    <p:extLst>
      <p:ext uri="{BB962C8B-B14F-4D97-AF65-F5344CB8AC3E}">
        <p14:creationId xmlns:p14="http://schemas.microsoft.com/office/powerpoint/2010/main" val="2725377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E8502-0566-4A2E-9741-AE2C16A1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얼음 호수 게임에서 </a:t>
            </a:r>
            <a:r>
              <a:rPr lang="en-US" altLang="ko-KR" dirty="0"/>
              <a:t>Q-</a:t>
            </a:r>
            <a:r>
              <a:rPr lang="ko-KR" altLang="en-US" dirty="0"/>
              <a:t>학습의 구현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D7B9177F-6BB1-49AB-914A-2E95791DD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446449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for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in range(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num_episodes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):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env.reset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state = 0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epsilon *=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epsilon_decay_factor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	         # 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입실론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탐사와 활용 비율 결정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done = False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while not done:				# (4)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if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np.random.random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 &lt; epsilon:	# 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난수가 입실론보다 작으면 탐사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action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env.action_space.sample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()	# 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랜덤 액션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else:					# 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난수가 입실론보다 작으면 활용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action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np.argmax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q_table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[state])	# Q 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테이블에서 가장 큰 값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ko-KR" altLang="en-US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new_state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, reward, done, truncated, info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env.step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(action)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	 # 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새로 얻은 정보로 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Q-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테이블 갱신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q_table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[state, action] +=  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learning_rate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* (reward +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discount_factor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*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np.max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q_table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new_state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]) -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q_table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[state, action])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state = 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new_state</a:t>
            </a:r>
            <a:endParaRPr lang="en-US" altLang="ko-KR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print(f"{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}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번째 에피소드 후 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q table=")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   print(</a:t>
            </a:r>
            <a:r>
              <a:rPr lang="en-US" altLang="ko-KR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q_table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3527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682F7-5DF2-49B6-8516-F7397295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 테이블의 실제 모습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C1E9978-29D7-AB30-B28B-5F8C7FEEFF3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31640" y="1882120"/>
            <a:ext cx="4835376" cy="3093759"/>
          </a:xfrm>
        </p:spPr>
      </p:pic>
    </p:spTree>
    <p:extLst>
      <p:ext uri="{BB962C8B-B14F-4D97-AF65-F5344CB8AC3E}">
        <p14:creationId xmlns:p14="http://schemas.microsoft.com/office/powerpoint/2010/main" val="3028298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CE4F1-785E-404D-9138-A8451B926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C74DBE77-179D-0023-D4DA-EC3E80A0D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977" y="1844824"/>
            <a:ext cx="8153400" cy="4485371"/>
          </a:xfrm>
          <a:prstGeom prst="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...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999</a:t>
            </a:r>
            <a:r>
              <a:rPr lang="ko-KR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번째 에피소드 후 </a:t>
            </a: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q table=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[[0.531441   0.59049    0.59049    0.531441  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[0.531441   0.         0.6561     0.59049   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[0.59049    0.729      0.59049    0.6561    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[0.6561     0.         0.59048982 0.59049   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[0.59049    0.6561     0.         0.531441  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         0.         0.         0.        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         0.81       0.         0.6561    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         0.         0.         0.        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[0.6561     0.         0.729      0.59049   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[0.6561     0.81       0.81       0.        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[0.729      0.9        0.         0.729     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         0.         0.         0.        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         0.         0.         0.        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         0.80994816 0.9        0.729     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[0.81       0.9        1.         0.81      ]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[0.         0.         0.         0.        ]]</a:t>
            </a:r>
          </a:p>
        </p:txBody>
      </p:sp>
    </p:spTree>
    <p:extLst>
      <p:ext uri="{BB962C8B-B14F-4D97-AF65-F5344CB8AC3E}">
        <p14:creationId xmlns:p14="http://schemas.microsoft.com/office/powerpoint/2010/main" val="1541306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77EAA-7A0F-472C-BB1C-EBD361DD8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Q-</a:t>
            </a:r>
            <a:r>
              <a:rPr lang="ko-KR" altLang="en-US" dirty="0"/>
              <a:t>학습</a:t>
            </a: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326F27C1-BEC0-47B2-B508-658F2BB5AC3D}"/>
              </a:ext>
            </a:extLst>
          </p:cNvPr>
          <p:cNvSpPr/>
          <p:nvPr/>
        </p:nvSpPr>
        <p:spPr>
          <a:xfrm>
            <a:off x="899592" y="3861048"/>
            <a:ext cx="3096344" cy="1152128"/>
          </a:xfrm>
          <a:prstGeom prst="wedgeRoundRectCallout">
            <a:avLst>
              <a:gd name="adj1" fmla="val 11971"/>
              <a:gd name="adj2" fmla="val -1169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0" i="0" u="none" strike="noStrike" baseline="0" dirty="0">
                <a:latin typeface="SandSm"/>
              </a:rPr>
              <a:t>첫 번째 방법은 신경망이 </a:t>
            </a:r>
            <a:r>
              <a:rPr lang="en-US" altLang="ko-KR" sz="1800" b="0" i="0" u="none" strike="noStrike" baseline="0" dirty="0">
                <a:latin typeface="SandSm"/>
              </a:rPr>
              <a:t>Q </a:t>
            </a:r>
            <a:r>
              <a:rPr lang="ko-KR" altLang="en-US" sz="1800" b="0" i="0" u="none" strike="noStrike" baseline="0" dirty="0">
                <a:latin typeface="SandSm"/>
              </a:rPr>
              <a:t>함수를 학습한다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우리는 </a:t>
            </a:r>
            <a:r>
              <a:rPr lang="en-US" altLang="ko-KR" sz="1800" b="0" i="0" u="none" strike="noStrike" baseline="0" dirty="0">
                <a:latin typeface="SandSm"/>
              </a:rPr>
              <a:t>Q </a:t>
            </a:r>
            <a:r>
              <a:rPr lang="ko-KR" altLang="en-US" sz="1800" b="0" i="0" u="none" strike="noStrike" baseline="0" dirty="0">
                <a:latin typeface="SandSm"/>
              </a:rPr>
              <a:t>함수로부터 액션을 결정할 수 있다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FBD031FA-C247-43B3-BB98-2E4FDB83092C}"/>
              </a:ext>
            </a:extLst>
          </p:cNvPr>
          <p:cNvSpPr/>
          <p:nvPr/>
        </p:nvSpPr>
        <p:spPr>
          <a:xfrm>
            <a:off x="5159918" y="3933056"/>
            <a:ext cx="3606130" cy="1584176"/>
          </a:xfrm>
          <a:prstGeom prst="wedgeRoundRectCallout">
            <a:avLst>
              <a:gd name="adj1" fmla="val 1968"/>
              <a:gd name="adj2" fmla="val -893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0" i="0" u="none" strike="noStrike" baseline="0" dirty="0">
                <a:latin typeface="SandSm"/>
              </a:rPr>
              <a:t>두 번째 경우는 신경망이 직접적으로 정책을 학습한다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정책에서 바로 액션을 결정한다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두 번</a:t>
            </a:r>
          </a:p>
          <a:p>
            <a:pPr algn="ctr"/>
            <a:r>
              <a:rPr lang="ko-KR" altLang="en-US" sz="1800" b="0" i="0" u="none" strike="noStrike" baseline="0" dirty="0">
                <a:latin typeface="SandSm"/>
              </a:rPr>
              <a:t>째 방법에서는 중간 단계의 </a:t>
            </a:r>
            <a:r>
              <a:rPr lang="en-US" altLang="ko-KR" sz="1800" b="0" i="0" u="none" strike="noStrike" baseline="0" dirty="0">
                <a:latin typeface="SandSm"/>
              </a:rPr>
              <a:t>Q </a:t>
            </a:r>
            <a:r>
              <a:rPr lang="ko-KR" altLang="en-US" sz="1800" b="0" i="0" u="none" strike="noStrike" baseline="0" dirty="0">
                <a:latin typeface="SandSm"/>
              </a:rPr>
              <a:t>함수가 없다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7580F6-C295-CB47-1B9B-2E2D991A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600200"/>
            <a:ext cx="7482036" cy="156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7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224A8-E5F0-4F99-9F9F-40B85851F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강화학습의 기본 원리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8D61FB-115C-6375-81F9-A022CB5EE51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강화 학습</a:t>
            </a:r>
            <a:r>
              <a:rPr lang="en-US" altLang="ko-KR" dirty="0"/>
              <a:t>(Reinforcement Learning)</a:t>
            </a:r>
            <a:r>
              <a:rPr lang="ko-KR" altLang="en-US" dirty="0"/>
              <a:t>에서는 에이전트가 환경 안에서 어떤 행동을 취할 때마다 외부에서 처벌이나 보상이 주어진다</a:t>
            </a:r>
            <a:r>
              <a:rPr lang="en-US" altLang="ko-KR" dirty="0"/>
              <a:t>. </a:t>
            </a:r>
            <a:r>
              <a:rPr lang="ko-KR" altLang="en-US" dirty="0"/>
              <a:t>에이전트는 이 보상을 최대화하는 방향으로 학습을 진행시킨다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B821E5-3A19-41A3-00F6-01A8C3B57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996952"/>
            <a:ext cx="3371081" cy="320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67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2556E-E5CD-425E-B197-1DEBC9747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신경망을 사용하는가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DE7AD-D6FF-4F01-88FF-A3760F2CC8E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전통적인 </a:t>
            </a:r>
            <a:r>
              <a:rPr lang="en-US" altLang="ko-KR" dirty="0"/>
              <a:t>Q-</a:t>
            </a:r>
            <a:r>
              <a:rPr lang="ko-KR" altLang="en-US" dirty="0"/>
              <a:t>학습은 에이전트를 위한 </a:t>
            </a:r>
            <a:r>
              <a:rPr lang="ko-KR" altLang="en-US" dirty="0" err="1"/>
              <a:t>치트</a:t>
            </a:r>
            <a:r>
              <a:rPr lang="ko-KR" altLang="en-US" dirty="0"/>
              <a:t> 시트를 만드는 간단하지만 강력한 알고리즘이다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하지만 이 </a:t>
            </a:r>
            <a:r>
              <a:rPr lang="ko-KR" altLang="en-US" dirty="0" err="1"/>
              <a:t>치트</a:t>
            </a:r>
            <a:r>
              <a:rPr lang="ko-KR" altLang="en-US" dirty="0"/>
              <a:t> 시트가 너무 길면 어떻게 될까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en-US" altLang="ko-KR" dirty="0"/>
              <a:t>10,000</a:t>
            </a:r>
            <a:r>
              <a:rPr lang="ko-KR" altLang="en-US" dirty="0"/>
              <a:t>개의 상태와 상태당 </a:t>
            </a:r>
            <a:r>
              <a:rPr lang="en-US" altLang="ko-KR" dirty="0"/>
              <a:t>1,000</a:t>
            </a:r>
            <a:r>
              <a:rPr lang="ko-KR" altLang="en-US" dirty="0"/>
              <a:t>개의 액션이 있는 환경을 상상해보자</a:t>
            </a:r>
            <a:r>
              <a:rPr lang="en-US" altLang="ko-KR" dirty="0"/>
              <a:t>. </a:t>
            </a:r>
            <a:r>
              <a:rPr lang="ko-KR" altLang="en-US" dirty="0"/>
              <a:t>천만 개의 셀을 가지는 </a:t>
            </a:r>
            <a:r>
              <a:rPr lang="en-US" altLang="ko-KR" dirty="0"/>
              <a:t>Q-</a:t>
            </a:r>
            <a:r>
              <a:rPr lang="ko-KR" altLang="en-US" dirty="0"/>
              <a:t>테이블이 필요하다</a:t>
            </a:r>
            <a:r>
              <a:rPr lang="en-US" altLang="ko-KR" dirty="0"/>
              <a:t>. </a:t>
            </a:r>
            <a:r>
              <a:rPr lang="ko-KR" altLang="en-US" dirty="0"/>
              <a:t>해당 테이블을 저장하고 업데이트하는 데 필요한 메모리 양은 상태 수가 증가함에 따라 감당할 수 없을 만큼 증가한다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7F0C1A-8247-4F9C-9A0E-C86B37A72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4780876"/>
            <a:ext cx="2546509" cy="169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8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6E6B-4460-4FEA-9A7F-8BE0A44B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상태의 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5C47DE-36EF-482D-8EFA-96514DA1BED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예를 들어서 </a:t>
                </a:r>
                <a:r>
                  <a:rPr lang="en-US" altLang="ko-KR" dirty="0"/>
                  <a:t>100×100 </a:t>
                </a:r>
                <a:r>
                  <a:rPr lang="ko-KR" altLang="en-US" dirty="0"/>
                  <a:t>크기의 화면을 가지고 있는 비디오 게임의 경우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한 픽셀이 </a:t>
                </a:r>
                <a:r>
                  <a:rPr lang="en-US" altLang="ko-KR" dirty="0"/>
                  <a:t>8</a:t>
                </a:r>
                <a:r>
                  <a:rPr lang="ko-KR" altLang="en-US" dirty="0"/>
                  <a:t>바이트라고 하면 상태의 수는 얼마나 될까</a:t>
                </a:r>
                <a:r>
                  <a:rPr lang="en-US" altLang="ko-KR" dirty="0"/>
                  <a:t>? </a:t>
                </a:r>
              </a:p>
              <a:p>
                <a:r>
                  <a:rPr lang="ko-KR" altLang="en-US" dirty="0"/>
                  <a:t>하나의 픽셀이 가질 수 있는 상태의 값은 </a:t>
                </a:r>
                <a:r>
                  <a:rPr lang="en-US" altLang="ko-KR" dirty="0"/>
                  <a:t>256</a:t>
                </a:r>
                <a:r>
                  <a:rPr lang="ko-KR" altLang="en-US" dirty="0"/>
                  <a:t>개이고 이러한 픽셀이 </a:t>
                </a:r>
                <a:r>
                  <a:rPr lang="en-US" altLang="ko-KR" dirty="0"/>
                  <a:t>100×100</a:t>
                </a:r>
                <a:r>
                  <a:rPr lang="ko-KR" altLang="en-US" dirty="0"/>
                  <a:t>개나 있으므로 무려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r>
                  <a:rPr lang="ko-KR" altLang="en-US" dirty="0"/>
                  <a:t>이나 된다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이렇게 탐색 공간이 무척 큰 경우가 바로 심층 신경망이 가장 필요한 경우이다</a:t>
                </a:r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5C47DE-36EF-482D-8EFA-96514DA1B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10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498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F5E32-0E5A-4F65-AA21-D8AFC136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DQN(Deep Q Network)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7963728-5267-3FAA-8A8E-34E125830BC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407128"/>
            <a:ext cx="8153400" cy="2881944"/>
          </a:xfrm>
        </p:spPr>
      </p:pic>
    </p:spTree>
    <p:extLst>
      <p:ext uri="{BB962C8B-B14F-4D97-AF65-F5344CB8AC3E}">
        <p14:creationId xmlns:p14="http://schemas.microsoft.com/office/powerpoint/2010/main" val="415734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F5E32-0E5A-4F65-AA21-D8AFC136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DQN(Deep Q Network)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EF63899-0986-364A-62B9-1908B2EEBF2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540268"/>
            <a:ext cx="8153400" cy="2615664"/>
          </a:xfrm>
        </p:spPr>
      </p:pic>
    </p:spTree>
    <p:extLst>
      <p:ext uri="{BB962C8B-B14F-4D97-AF65-F5344CB8AC3E}">
        <p14:creationId xmlns:p14="http://schemas.microsoft.com/office/powerpoint/2010/main" val="1326018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F7A98-44BC-49B6-AC37-F416C110F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Q-</a:t>
            </a:r>
            <a:r>
              <a:rPr lang="ko-KR" altLang="en-US" dirty="0"/>
              <a:t>학습 </a:t>
            </a:r>
            <a:r>
              <a:rPr lang="en-US" altLang="ko-KR" dirty="0"/>
              <a:t>vs Deep Q-</a:t>
            </a:r>
            <a:r>
              <a:rPr lang="ko-KR" altLang="en-US" dirty="0"/>
              <a:t>학습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8CBD3A1-F49B-ED33-51AF-9BB4C9933E3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882377" y="1600200"/>
            <a:ext cx="5614195" cy="4495800"/>
          </a:xfrm>
        </p:spPr>
      </p:pic>
    </p:spTree>
    <p:extLst>
      <p:ext uri="{BB962C8B-B14F-4D97-AF65-F5344CB8AC3E}">
        <p14:creationId xmlns:p14="http://schemas.microsoft.com/office/powerpoint/2010/main" val="648944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69280-0CDD-4D52-987F-D86F3170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</a:t>
            </a:r>
            <a:r>
              <a:rPr lang="en-US" altLang="ko-KR" dirty="0"/>
              <a:t> </a:t>
            </a:r>
            <a:r>
              <a:rPr lang="ko-KR" altLang="en-US" dirty="0"/>
              <a:t>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1CD1A-9E45-4B2D-805D-24EA5BBAD11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선형 회귀 신경망을 통하여 생성된 </a:t>
            </a:r>
            <a:r>
              <a:rPr lang="ko-KR" altLang="en-US" dirty="0" err="1"/>
              <a:t>출력값을</a:t>
            </a:r>
            <a:r>
              <a:rPr lang="ko-KR" altLang="en-US" dirty="0"/>
              <a:t> </a:t>
            </a:r>
            <a:r>
              <a:rPr lang="ko-KR" altLang="en-US" dirty="0" err="1"/>
              <a:t>예측값을</a:t>
            </a:r>
            <a:r>
              <a:rPr lang="ko-KR" altLang="en-US" dirty="0"/>
              <a:t> </a:t>
            </a:r>
            <a:r>
              <a:rPr lang="en-US" altLang="ko-KR" dirty="0"/>
              <a:t>Q(s, a)</a:t>
            </a:r>
            <a:r>
              <a:rPr lang="ko-KR" altLang="en-US" dirty="0"/>
              <a:t>라고 하자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정답은 무엇일까</a:t>
            </a:r>
            <a:r>
              <a:rPr lang="en-US" altLang="ko-KR" dirty="0"/>
              <a:t>? </a:t>
            </a:r>
            <a:r>
              <a:rPr lang="ko-KR" altLang="en-US" dirty="0"/>
              <a:t>특정한 액션 </a:t>
            </a:r>
            <a:r>
              <a:rPr lang="en-US" altLang="ko-KR" dirty="0"/>
              <a:t>a</a:t>
            </a:r>
            <a:r>
              <a:rPr lang="ko-KR" altLang="en-US" dirty="0"/>
              <a:t>를 실행한 후라면 </a:t>
            </a:r>
            <a:r>
              <a:rPr lang="en-US" altLang="ko-KR" dirty="0"/>
              <a:t>Q </a:t>
            </a:r>
            <a:r>
              <a:rPr lang="ko-KR" altLang="en-US" dirty="0"/>
              <a:t>값은 정의에 의하여 다음과 같이 변경되어야 한다</a:t>
            </a:r>
            <a:r>
              <a:rPr lang="en-US" altLang="ko-KR" dirty="0"/>
              <a:t>. </a:t>
            </a:r>
            <a:r>
              <a:rPr lang="ko-KR" altLang="en-US" dirty="0"/>
              <a:t>이것이 정답이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위의 값을 신경망이 생성한 </a:t>
            </a:r>
            <a:r>
              <a:rPr lang="en-US" altLang="ko-KR" dirty="0"/>
              <a:t>Q </a:t>
            </a:r>
            <a:r>
              <a:rPr lang="ko-KR" altLang="en-US" dirty="0"/>
              <a:t>값과 비교하면서 차이를 줄이는 방향으로 가중치를 변경하면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47FD5A-889D-B92D-80B9-4A3CB9736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9" y="2636913"/>
            <a:ext cx="2808312" cy="8340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6BBF09-7E92-8554-D420-455F65169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4507702"/>
            <a:ext cx="5161277" cy="114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39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6482432-EDBE-AE27-FF7E-3E83616CF90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005258"/>
            <a:ext cx="6695529" cy="3026664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FA4CF4-4E4C-4819-89C5-7B651E45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</a:t>
            </a: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EFC636FC-718A-42AA-AB2E-D6EBBBD3AF65}"/>
              </a:ext>
            </a:extLst>
          </p:cNvPr>
          <p:cNvSpPr/>
          <p:nvPr/>
        </p:nvSpPr>
        <p:spPr>
          <a:xfrm>
            <a:off x="6012160" y="2672916"/>
            <a:ext cx="4320480" cy="1512168"/>
          </a:xfrm>
          <a:prstGeom prst="wedgeRoundRectCallout">
            <a:avLst>
              <a:gd name="adj1" fmla="val -68072"/>
              <a:gd name="adj2" fmla="val 18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하나의 액션이 수행되고 보상과 다음 상태가 나왔기 때문에 보다 정확한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Q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값을 얻을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수 있다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이것이 타겟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정확한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Q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값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이 된다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타겟과 현재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Q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값의 차이를 이용하여 학습시킨다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6739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4F841-8B18-496A-B041-DEAEBC5AC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적용 예</a:t>
            </a:r>
            <a:r>
              <a:rPr lang="en-US" altLang="ko-KR" dirty="0"/>
              <a:t>: </a:t>
            </a:r>
            <a:r>
              <a:rPr lang="ko-KR" altLang="en-US" dirty="0"/>
              <a:t>벽돌 깨기 게임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9989F3E-DD7C-4A28-A788-2A7E5D62E96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98525" y="1652587"/>
            <a:ext cx="7581900" cy="4391025"/>
          </a:xfrm>
        </p:spPr>
      </p:pic>
    </p:spTree>
    <p:extLst>
      <p:ext uri="{BB962C8B-B14F-4D97-AF65-F5344CB8AC3E}">
        <p14:creationId xmlns:p14="http://schemas.microsoft.com/office/powerpoint/2010/main" val="26850931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79870-E021-4827-964B-772EBF1A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신경망의 학습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5B5FB1D-5A3F-916D-BC27-74834AE39B9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243245"/>
            <a:ext cx="8153400" cy="3209709"/>
          </a:xfrm>
        </p:spPr>
      </p:pic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2CEF19A6-83E8-AF47-75BB-0956EDB4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916832"/>
            <a:ext cx="8153400" cy="320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025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1305A-3C73-4353-9E78-BD7C76036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 학습을 이용한 게임의 성능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6BC4AD9-60F5-EC6B-A83B-B1F8F3DA1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66500880">
            <a:extLst>
              <a:ext uri="{FF2B5EF4-FFF2-40B4-BE49-F238E27FC236}">
                <a16:creationId xmlns:a16="http://schemas.microsoft.com/office/drawing/2014/main" id="{849745D3-9102-DADE-B370-7A48E7DD2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28647" y="101069"/>
            <a:ext cx="4721401" cy="777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485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B2AF45-2A56-BC6C-6B93-F0D10D19E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알파고에서의 강화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3E51D9-3509-E414-6DC4-38EE2F7E3F8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최신 버전의 알파고에서는 예전의 </a:t>
            </a:r>
            <a:r>
              <a:rPr lang="ko-KR" altLang="en-US" dirty="0" err="1"/>
              <a:t>기보를</a:t>
            </a:r>
            <a:r>
              <a:rPr lang="ko-KR" altLang="en-US" dirty="0"/>
              <a:t> 학습하는 것이 아니라 바둑의 규칙만을 알려준 다음</a:t>
            </a:r>
            <a:r>
              <a:rPr lang="en-US" altLang="ko-KR" dirty="0"/>
              <a:t>, 2</a:t>
            </a:r>
            <a:r>
              <a:rPr lang="ko-KR" altLang="en-US" dirty="0"/>
              <a:t>대의 알파고끼리 바둑을 두게 한다</a:t>
            </a:r>
            <a:r>
              <a:rPr lang="en-US" altLang="ko-KR" dirty="0"/>
              <a:t>. </a:t>
            </a:r>
            <a:r>
              <a:rPr lang="ko-KR" altLang="en-US" dirty="0"/>
              <a:t>좋은 바둑 수를 둔 알파고 한테는 보상이 주어진다</a:t>
            </a:r>
            <a:r>
              <a:rPr lang="en-US" altLang="ko-KR" dirty="0"/>
              <a:t>. </a:t>
            </a:r>
            <a:r>
              <a:rPr lang="ko-KR" altLang="en-US" dirty="0"/>
              <a:t>이 보상을 이용하여 학습이 진행되는 것이다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3AC361-0F98-A907-6FCF-9AE72AA27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996952"/>
            <a:ext cx="3960440" cy="296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776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8B74F-056D-404E-A33C-BD172024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6C8EB2-93BD-4B6A-AA97-771DB2D516C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Deep Q-</a:t>
            </a:r>
            <a:r>
              <a:rPr lang="ko-KR" altLang="en-US" dirty="0"/>
              <a:t>학습에서는 약간의 문제가 있다</a:t>
            </a:r>
            <a:r>
              <a:rPr lang="en-US" altLang="ko-KR" dirty="0"/>
              <a:t>. </a:t>
            </a:r>
            <a:r>
              <a:rPr lang="ko-KR" altLang="en-US" dirty="0"/>
              <a:t>우리는 목표 </a:t>
            </a:r>
            <a:r>
              <a:rPr lang="en-US" altLang="ko-KR" dirty="0"/>
              <a:t>Q </a:t>
            </a:r>
            <a:r>
              <a:rPr lang="ko-KR" altLang="en-US" dirty="0"/>
              <a:t>값을 사실 정확히 알지 못한다</a:t>
            </a:r>
            <a:r>
              <a:rPr lang="en-US" altLang="ko-KR" dirty="0"/>
              <a:t>. </a:t>
            </a:r>
            <a:r>
              <a:rPr lang="ko-KR" altLang="en-US" dirty="0"/>
              <a:t>그저 현재의 </a:t>
            </a:r>
            <a:r>
              <a:rPr lang="en-US" altLang="ko-KR" dirty="0"/>
              <a:t>Q </a:t>
            </a:r>
            <a:r>
              <a:rPr lang="ko-KR" altLang="en-US" dirty="0"/>
              <a:t>값을 이용하여 추정할 뿐이다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위의 알고리즘에서 볼 수 있듯이 반복할 때마다 목표가 변경된다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문제를 해결하기 위하여 </a:t>
            </a:r>
            <a:r>
              <a:rPr lang="en-US" altLang="ko-KR" dirty="0"/>
              <a:t>2</a:t>
            </a:r>
            <a:r>
              <a:rPr lang="ko-KR" altLang="en-US" dirty="0"/>
              <a:t>개의 신경망을 사용하기도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9AD986-929D-5DA2-1F16-2ED30001E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077221"/>
            <a:ext cx="4635996" cy="35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2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C1E5C-DC0D-4B91-B47E-46AEBA4D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심층 </a:t>
            </a:r>
            <a:r>
              <a:rPr lang="en-US" altLang="ko-KR" dirty="0"/>
              <a:t>Q-</a:t>
            </a:r>
            <a:r>
              <a:rPr lang="ko-KR" altLang="en-US" dirty="0"/>
              <a:t>학습의</a:t>
            </a:r>
            <a:r>
              <a:rPr lang="en-US" altLang="ko-KR" dirty="0"/>
              <a:t> </a:t>
            </a:r>
            <a:r>
              <a:rPr lang="ko-KR" altLang="en-US" dirty="0"/>
              <a:t>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F118F1-1E32-4846-906D-64F3D9B06E8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액션 공간이 비연속적이고 작을 때는 가능</a:t>
            </a:r>
            <a:r>
              <a:rPr lang="en-US" altLang="ko-KR" dirty="0"/>
              <a:t>, </a:t>
            </a:r>
            <a:r>
              <a:rPr lang="ko-KR" altLang="en-US" dirty="0"/>
              <a:t>하지만 연속적인 액션 공간은 처리가 불가능하다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정책은 </a:t>
            </a:r>
            <a:r>
              <a:rPr lang="en-US" altLang="ko-KR" dirty="0"/>
              <a:t>Q </a:t>
            </a:r>
            <a:r>
              <a:rPr lang="ko-KR" altLang="en-US" dirty="0"/>
              <a:t>함수로부터 결정적</a:t>
            </a:r>
            <a:r>
              <a:rPr lang="en-US" altLang="ko-KR" dirty="0"/>
              <a:t>(</a:t>
            </a:r>
            <a:r>
              <a:rPr lang="en-US" altLang="ko-KR" dirty="0" err="1"/>
              <a:t>determinsitic</a:t>
            </a:r>
            <a:r>
              <a:rPr lang="en-US" altLang="ko-KR" dirty="0"/>
              <a:t>)</a:t>
            </a:r>
            <a:r>
              <a:rPr lang="ko-KR" altLang="en-US" dirty="0"/>
              <a:t>으로 계산된다</a:t>
            </a:r>
            <a:r>
              <a:rPr lang="en-US" altLang="ko-KR" dirty="0"/>
              <a:t>. </a:t>
            </a:r>
            <a:r>
              <a:rPr lang="ko-KR" altLang="en-US" dirty="0"/>
              <a:t>따라서 확률적</a:t>
            </a:r>
            <a:r>
              <a:rPr lang="en-US" altLang="ko-KR" dirty="0"/>
              <a:t>(stochastic)</a:t>
            </a:r>
            <a:r>
              <a:rPr lang="ko-KR" altLang="en-US" dirty="0"/>
              <a:t>인 정책을 학습할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40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강화 학습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(Reinforcement Learning)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에서는 에이전트가 어떤 행동을 취할 때마다 외부에서 처벌이나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보상이주어진다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컴퓨터는 이 보상을 최대화하는 방향으로 학습을 진행시킨다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</a:t>
            </a: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상태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(state)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는 에이전트의 현재 상황이다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보상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(reward)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은 환경으로부터의 피드백이다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액션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(action)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는 에이전트의 행동이다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</a:t>
            </a: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강화 학습에서 보상은 “할인된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보상”이다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미래의 보상에는 할인 계수 람다를 곱하여 총 보상을 계산한다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</a:t>
            </a: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Q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함수는 상태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에 있는 에이전트가 어떤 액션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a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를 실행하여서 얻을 수 있는 미래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보상값의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기대값이다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</a:t>
            </a: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탐사는 가끔 모험을 하는 것이고 활용은 기존의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Q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값을 사용하는 것이다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</a:t>
            </a: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심층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Q-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학습은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Q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값을 심층 신경망을 이용하여 학습한다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우리는 신경망을 사용하여 이러한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Q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값을 근사할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이러한 신경망을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DQN(Deep Q Network)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이라고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753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A25C1-48A4-452B-AD04-52D489699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 학습 프레임워크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FF0151-041A-4D2A-B938-5A76E0E2316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에이전트</a:t>
            </a:r>
            <a:r>
              <a:rPr lang="en-US" altLang="ko-KR" sz="1600" dirty="0"/>
              <a:t>(agent): </a:t>
            </a:r>
            <a:r>
              <a:rPr lang="ko-KR" altLang="en-US" sz="1600" dirty="0"/>
              <a:t>강화 학습의 중심이 되는 객체</a:t>
            </a:r>
            <a:endParaRPr lang="en-US" altLang="ko-KR" sz="1600" dirty="0"/>
          </a:p>
          <a:p>
            <a:r>
              <a:rPr lang="ko-KR" altLang="en-US" sz="1600" dirty="0"/>
              <a:t>환경</a:t>
            </a:r>
            <a:r>
              <a:rPr lang="en-US" altLang="ko-KR" sz="1600" dirty="0"/>
              <a:t>(Environment): </a:t>
            </a:r>
            <a:r>
              <a:rPr lang="ko-KR" altLang="en-US" sz="1600" dirty="0"/>
              <a:t>에이전트가 작동하는 물리적 세계</a:t>
            </a:r>
          </a:p>
          <a:p>
            <a:r>
              <a:rPr lang="ko-KR" altLang="en-US" sz="1600" dirty="0"/>
              <a:t>상태</a:t>
            </a:r>
            <a:r>
              <a:rPr lang="en-US" altLang="ko-KR" sz="1600" dirty="0"/>
              <a:t>(state): </a:t>
            </a:r>
            <a:r>
              <a:rPr lang="ko-KR" altLang="en-US" sz="1600" dirty="0"/>
              <a:t>에이전트의 현재 상황</a:t>
            </a:r>
            <a:r>
              <a:rPr lang="en-US" altLang="ko-KR" sz="1600" dirty="0"/>
              <a:t>, </a:t>
            </a:r>
            <a:r>
              <a:rPr lang="ko-KR" altLang="en-US" sz="1600" dirty="0"/>
              <a:t>미로에서의 에이전트의 위치가 상태일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보상</a:t>
            </a:r>
            <a:r>
              <a:rPr lang="en-US" altLang="ko-KR" sz="1600" dirty="0"/>
              <a:t>(reward) : </a:t>
            </a:r>
            <a:r>
              <a:rPr lang="ko-KR" altLang="en-US" sz="1600" dirty="0"/>
              <a:t>환경으로부터의 피드백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액션</a:t>
            </a:r>
            <a:r>
              <a:rPr lang="en-US" altLang="ko-KR" sz="1600" dirty="0"/>
              <a:t>(action) : </a:t>
            </a:r>
            <a:r>
              <a:rPr lang="ko-KR" altLang="en-US" sz="1600" dirty="0"/>
              <a:t>에이전트의 행동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22D284-03E3-AE73-33F0-ACFC1E0B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501008"/>
            <a:ext cx="6732240" cy="281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1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7F038-05D8-4CBA-8B4C-B7E967D69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게임에서의 강화학습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4E757A-26D7-4362-820F-B9F1EB1A2E3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강화 학습에서 에이전트는 환경 안에서 자신의 보상을 극대화하려고 한다</a:t>
            </a:r>
            <a:r>
              <a:rPr lang="en-US" altLang="ko-KR" dirty="0"/>
              <a:t>. </a:t>
            </a:r>
            <a:r>
              <a:rPr lang="ko-KR" altLang="en-US" dirty="0"/>
              <a:t>보상은 성공 또는 실패에 대한 피드백이다</a:t>
            </a:r>
            <a:r>
              <a:rPr lang="en-US" altLang="ko-KR" dirty="0"/>
              <a:t>. </a:t>
            </a:r>
            <a:r>
              <a:rPr lang="ko-KR" altLang="en-US" dirty="0"/>
              <a:t>에이전트가 행동할 때마다 보상을 받을 필요는 없지만</a:t>
            </a:r>
            <a:r>
              <a:rPr lang="en-US" altLang="ko-KR" dirty="0"/>
              <a:t>, </a:t>
            </a:r>
            <a:r>
              <a:rPr lang="ko-KR" altLang="en-US" dirty="0"/>
              <a:t>보상이 지연될 수 있다</a:t>
            </a:r>
            <a:r>
              <a:rPr lang="en-US" altLang="ko-KR" dirty="0"/>
              <a:t>. </a:t>
            </a:r>
            <a:r>
              <a:rPr lang="ko-KR" altLang="en-US" dirty="0"/>
              <a:t>즉 마지막에 하나의 보상만을 받는 경우도 많다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7DFF68-4C8A-C36A-B77E-BEEE59B8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636" y="2927275"/>
            <a:ext cx="5521424" cy="36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33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8F9B6-86B6-6DF8-6269-15C46D6BE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강화학습과 딥러닝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179AFAF-F996-5F92-0D15-6F354D15F72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076949"/>
            <a:ext cx="8153400" cy="3542301"/>
          </a:xfrm>
        </p:spPr>
      </p:pic>
    </p:spTree>
    <p:extLst>
      <p:ext uri="{BB962C8B-B14F-4D97-AF65-F5344CB8AC3E}">
        <p14:creationId xmlns:p14="http://schemas.microsoft.com/office/powerpoint/2010/main" val="28491365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3611</TotalTime>
  <Words>2736</Words>
  <Application>Microsoft Office PowerPoint</Application>
  <PresentationFormat>화면 슬라이드 쇼(4:3)</PresentationFormat>
  <Paragraphs>270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63</vt:i4>
      </vt:variant>
    </vt:vector>
  </HeadingPairs>
  <TitlesOfParts>
    <vt:vector size="77" baseType="lpstr">
      <vt:lpstr>NotoSansCJKkr-Regular</vt:lpstr>
      <vt:lpstr>SandSm</vt:lpstr>
      <vt:lpstr>굴림</vt:lpstr>
      <vt:lpstr>맑은 고딕</vt:lpstr>
      <vt:lpstr>Arial</vt:lpstr>
      <vt:lpstr>Cambria Math</vt:lpstr>
      <vt:lpstr>Comic Sans MS</vt:lpstr>
      <vt:lpstr>Symbol</vt:lpstr>
      <vt:lpstr>Trebuchet MS</vt:lpstr>
      <vt:lpstr>Tw Cen MT</vt:lpstr>
      <vt:lpstr>Wingdings</vt:lpstr>
      <vt:lpstr>Wingdings 2</vt:lpstr>
      <vt:lpstr>가을</vt:lpstr>
      <vt:lpstr>1_Crayons</vt:lpstr>
      <vt:lpstr>17장 강화학습</vt:lpstr>
      <vt:lpstr>학습 목표</vt:lpstr>
      <vt:lpstr>강화학습이란?</vt:lpstr>
      <vt:lpstr>알파스타</vt:lpstr>
      <vt:lpstr>강화학습의 기본 원리</vt:lpstr>
      <vt:lpstr>알파고에서의 강화 학습</vt:lpstr>
      <vt:lpstr>강화 학습 프레임워크</vt:lpstr>
      <vt:lpstr>게임에서의 강화학습</vt:lpstr>
      <vt:lpstr>강화학습과 딥러닝</vt:lpstr>
      <vt:lpstr>OpenAI 재단</vt:lpstr>
      <vt:lpstr>얼음 호수 게임</vt:lpstr>
      <vt:lpstr>에이전트의 가능한 동작</vt:lpstr>
      <vt:lpstr>얼음 호수 게임 버전 #1</vt:lpstr>
      <vt:lpstr>얼음 호수 게임 버전 #1</vt:lpstr>
      <vt:lpstr>상태와 액션</vt:lpstr>
      <vt:lpstr>실행 결과 분석</vt:lpstr>
      <vt:lpstr>Q-학습 #1</vt:lpstr>
      <vt:lpstr>동적 프로그래밍(dynamic programming)</vt:lpstr>
      <vt:lpstr>Q-테이블</vt:lpstr>
      <vt:lpstr>보상</vt:lpstr>
      <vt:lpstr>Q- 함수</vt:lpstr>
      <vt:lpstr>정책 </vt:lpstr>
      <vt:lpstr>Q값 순환 관계식</vt:lpstr>
      <vt:lpstr>얼음 호수 문제에서 실제로 Q-값을 게산해보자. </vt:lpstr>
      <vt:lpstr>우연히 목표 상태로 가야만이 학습이 시작된다. </vt:lpstr>
      <vt:lpstr>Q-테이블 업데이트</vt:lpstr>
      <vt:lpstr>Q-테이블 업데이트</vt:lpstr>
      <vt:lpstr>얼음 호수 게임 버전 #2</vt:lpstr>
      <vt:lpstr>얼음 호수 게임 버전 #2</vt:lpstr>
      <vt:lpstr>실행 결과</vt:lpstr>
      <vt:lpstr>Q-학습 #2</vt:lpstr>
      <vt:lpstr>탐험과 활용</vt:lpstr>
      <vt:lpstr>e-greey 알고리즘</vt:lpstr>
      <vt:lpstr>얼음 호수 게임에서의 결과</vt:lpstr>
      <vt:lpstr>할인된 보상</vt:lpstr>
      <vt:lpstr>총 보상</vt:lpstr>
      <vt:lpstr>Q 값 순환 관계식</vt:lpstr>
      <vt:lpstr>e-greey 알고리즘</vt:lpstr>
      <vt:lpstr>할인(discount)된 보상</vt:lpstr>
      <vt:lpstr>할인된 보상이 필요한 이유</vt:lpstr>
      <vt:lpstr>할인이 없다면</vt:lpstr>
      <vt:lpstr>할인이 있다면</vt:lpstr>
      <vt:lpstr>확률적인 환경</vt:lpstr>
      <vt:lpstr>최종적인 Q 값 업데이트 방정식</vt:lpstr>
      <vt:lpstr>얼음 호수 게임 버전 #3</vt:lpstr>
      <vt:lpstr>얼음 호수 게임에서 Q-학습의 구현</vt:lpstr>
      <vt:lpstr>Q 테이블의 실제 모습</vt:lpstr>
      <vt:lpstr>실행결과</vt:lpstr>
      <vt:lpstr>Deep Q-학습</vt:lpstr>
      <vt:lpstr>왜 신경망을 사용하는가?</vt:lpstr>
      <vt:lpstr>상태의 수</vt:lpstr>
      <vt:lpstr>DQN(Deep Q Network)</vt:lpstr>
      <vt:lpstr>DQN(Deep Q Network)</vt:lpstr>
      <vt:lpstr>Q-학습 vs Deep Q-학습</vt:lpstr>
      <vt:lpstr>학습 방법</vt:lpstr>
      <vt:lpstr>알고리즘</vt:lpstr>
      <vt:lpstr>실제 적용 예: 벽돌 깨기 게임</vt:lpstr>
      <vt:lpstr>신경망의 학습</vt:lpstr>
      <vt:lpstr>강화 학습을 이용한 게임의 성능</vt:lpstr>
      <vt:lpstr>문제점</vt:lpstr>
      <vt:lpstr>심층 Q-학습의 단점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한석범</cp:lastModifiedBy>
  <cp:revision>1207</cp:revision>
  <dcterms:created xsi:type="dcterms:W3CDTF">2012-03-12T19:09:15Z</dcterms:created>
  <dcterms:modified xsi:type="dcterms:W3CDTF">2023-02-24T04:49:25Z</dcterms:modified>
</cp:coreProperties>
</file>